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34632" y="2575676"/>
            <a:ext cx="8664836" cy="23164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/>
              <a:t>Конкурс по предоставлению грантов социально ориентированным некоммерческим организациям Новосибирской области в 2025 году на реализацию социально значимых проектов, направленных на развитие инфраструктуры военно-патриотических клубов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8313" t="35847" r="30614" b="31143"/>
          <a:stretch/>
        </p:blipFill>
        <p:spPr bwMode="auto">
          <a:xfrm>
            <a:off x="806335" y="756458"/>
            <a:ext cx="4235853" cy="37324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 flipH="0" flipV="0">
            <a:off x="195383" y="4718756"/>
            <a:ext cx="5827657" cy="17377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После выбора сертификата и нажатия кнопки «Подтвердить» запрос отправляется в </a:t>
            </a:r>
            <a:r>
              <a:rPr lang="ru-RU"/>
              <a:t>КриптоПро</a:t>
            </a:r>
            <a:r>
              <a:rPr lang="ru-RU"/>
              <a:t>, где сертификат проходит дополнительные проверки. Если они успешны, модальное окно закрывается, заявка переводится в статус «Подана»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824451" y="4663269"/>
            <a:ext cx="6096719" cy="11890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На странице секции «Подать заявку» отображаются файлы с возможностью их скачивания и </a:t>
            </a:r>
            <a:r>
              <a:rPr lang="ru-RU"/>
              <a:t>просмотра</a:t>
            </a:r>
            <a:r>
              <a:rPr lang="ru-RU"/>
              <a:t>:</a:t>
            </a:r>
            <a:r>
              <a:rPr lang="ru-RU"/>
              <a:t>– </a:t>
            </a:r>
            <a:r>
              <a:rPr lang="ru-RU"/>
              <a:t>«Печатная форма заявки.pdf». – «Файл xml.xml». – «</a:t>
            </a:r>
            <a:r>
              <a:rPr lang="ru-RU"/>
              <a:t>Подпись.sig</a:t>
            </a:r>
            <a:r>
              <a:rPr lang="ru-RU"/>
              <a:t>».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37551" t="29779" r="19607" b="26585"/>
          <a:stretch/>
        </p:blipFill>
        <p:spPr bwMode="auto">
          <a:xfrm>
            <a:off x="5203766" y="756457"/>
            <a:ext cx="6514551" cy="3732415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 bwMode="auto">
          <a:xfrm>
            <a:off x="8653548" y="914399"/>
            <a:ext cx="806336" cy="428099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 bwMode="auto">
          <a:xfrm>
            <a:off x="5522419" y="3985224"/>
            <a:ext cx="1161013" cy="329082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305" t="3986" r="32586" b="20938"/>
          <a:stretch/>
        </p:blipFill>
        <p:spPr bwMode="auto">
          <a:xfrm>
            <a:off x="174568" y="269115"/>
            <a:ext cx="6400800" cy="4283152"/>
          </a:xfrm>
          <a:prstGeom prst="rect">
            <a:avLst/>
          </a:prstGeom>
        </p:spPr>
      </p:pic>
      <p:sp>
        <p:nvSpPr>
          <p:cNvPr id="5" name="Кольцо 4"/>
          <p:cNvSpPr/>
          <p:nvPr/>
        </p:nvSpPr>
        <p:spPr bwMode="auto">
          <a:xfrm>
            <a:off x="174568" y="149629"/>
            <a:ext cx="1324292" cy="440575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2061" t="4000" r="5180" b="10224"/>
          <a:stretch/>
        </p:blipFill>
        <p:spPr bwMode="auto">
          <a:xfrm>
            <a:off x="3973482" y="2494867"/>
            <a:ext cx="7910913" cy="41148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 bwMode="auto">
          <a:xfrm>
            <a:off x="6575368" y="3311236"/>
            <a:ext cx="2942705" cy="1019695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6931" t="38772" r="16712" b="13241"/>
          <a:stretch/>
        </p:blipFill>
        <p:spPr bwMode="auto">
          <a:xfrm>
            <a:off x="565264" y="673330"/>
            <a:ext cx="10986503" cy="5261957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 bwMode="auto">
          <a:xfrm>
            <a:off x="10673541" y="673329"/>
            <a:ext cx="773083" cy="432264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1207" t="25990" r="31337" b="13944"/>
          <a:stretch/>
        </p:blipFill>
        <p:spPr bwMode="auto">
          <a:xfrm>
            <a:off x="1439581" y="215398"/>
            <a:ext cx="3747562" cy="4611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39159" t="19833" r="27745" b="15099"/>
          <a:stretch/>
        </p:blipFill>
        <p:spPr bwMode="auto">
          <a:xfrm>
            <a:off x="5963737" y="202692"/>
            <a:ext cx="4181303" cy="46241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698267" y="4993099"/>
            <a:ext cx="11346303" cy="118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На Портале предусмотрено автоматическое </a:t>
            </a:r>
            <a:r>
              <a:rPr lang="ru-RU"/>
              <a:t>разлогинивание</a:t>
            </a:r>
            <a:r>
              <a:rPr lang="ru-RU"/>
              <a:t> пользователей в случае их неактивности. Если пользователь в течение 13 минут не выполняет никаких действий на странице, система предупреждает о возможном </a:t>
            </a:r>
            <a:r>
              <a:rPr lang="ru-RU"/>
              <a:t>разлогинивании</a:t>
            </a:r>
            <a:r>
              <a:rPr lang="ru-RU"/>
              <a:t>. Если активность не восстановится в течение последующих 2 минут, система автоматически </a:t>
            </a:r>
            <a:r>
              <a:rPr lang="ru-RU"/>
              <a:t>разлогинивает</a:t>
            </a:r>
            <a:r>
              <a:rPr lang="ru-RU"/>
              <a:t> пользователя. </a:t>
            </a:r>
            <a:endParaRPr/>
          </a:p>
        </p:txBody>
      </p:sp>
      <p:sp>
        <p:nvSpPr>
          <p:cNvPr id="1469336160" name="Рамка 4"/>
          <p:cNvSpPr/>
          <p:nvPr/>
        </p:nvSpPr>
        <p:spPr bwMode="auto">
          <a:xfrm flipH="0" flipV="0">
            <a:off x="6733179" y="2644805"/>
            <a:ext cx="2598566" cy="1692305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2930" t="11600" r="15760" b="5239"/>
          <a:stretch/>
        </p:blipFill>
        <p:spPr bwMode="auto">
          <a:xfrm>
            <a:off x="108065" y="133003"/>
            <a:ext cx="6652715" cy="4364181"/>
          </a:xfrm>
          <a:prstGeom prst="rect">
            <a:avLst/>
          </a:prstGeom>
        </p:spPr>
      </p:pic>
      <p:sp>
        <p:nvSpPr>
          <p:cNvPr id="6" name="Кольцо 5"/>
          <p:cNvSpPr/>
          <p:nvPr/>
        </p:nvSpPr>
        <p:spPr bwMode="auto">
          <a:xfrm>
            <a:off x="108065" y="1578031"/>
            <a:ext cx="1363287" cy="699656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14266" t="10535" r="14787" b="4224"/>
          <a:stretch/>
        </p:blipFill>
        <p:spPr bwMode="auto">
          <a:xfrm>
            <a:off x="5406044" y="1269610"/>
            <a:ext cx="6542118" cy="4556865"/>
          </a:xfrm>
          <a:prstGeom prst="rect">
            <a:avLst/>
          </a:prstGeom>
        </p:spPr>
      </p:pic>
      <p:sp>
        <p:nvSpPr>
          <p:cNvPr id="8" name="Кольцо 7"/>
          <p:cNvSpPr/>
          <p:nvPr/>
        </p:nvSpPr>
        <p:spPr bwMode="auto">
          <a:xfrm>
            <a:off x="5261212" y="3791985"/>
            <a:ext cx="1609898" cy="705199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14650" t="11600" r="15485" b="4283"/>
          <a:stretch/>
        </p:blipFill>
        <p:spPr bwMode="auto">
          <a:xfrm>
            <a:off x="144831" y="3293222"/>
            <a:ext cx="5116381" cy="3465025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 bwMode="auto">
          <a:xfrm>
            <a:off x="-1" y="4887884"/>
            <a:ext cx="1288473" cy="1870363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2336" t="11405" r="14840" b="4573"/>
          <a:stretch/>
        </p:blipFill>
        <p:spPr bwMode="auto">
          <a:xfrm>
            <a:off x="1064028" y="224444"/>
            <a:ext cx="9958648" cy="646315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 bwMode="auto">
          <a:xfrm>
            <a:off x="847897" y="1226134"/>
            <a:ext cx="2227812" cy="5461461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0" t="11349" r="0" b="9325"/>
          <a:stretch/>
        </p:blipFill>
        <p:spPr bwMode="auto">
          <a:xfrm>
            <a:off x="242146" y="814646"/>
            <a:ext cx="11569074" cy="5336772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 bwMode="auto">
          <a:xfrm>
            <a:off x="8420792" y="814646"/>
            <a:ext cx="698270" cy="428099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8636924" y="191193"/>
            <a:ext cx="299258" cy="5320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9045" y="4698135"/>
            <a:ext cx="11462893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</a:rPr>
              <a:t>На странице </a:t>
            </a:r>
            <a:r>
              <a:rPr lang="ru-RU" sz="1600">
                <a:solidFill>
                  <a:schemeClr val="bg1"/>
                </a:solidFill>
              </a:rPr>
              <a:t>«Заявки</a:t>
            </a:r>
            <a:r>
              <a:rPr lang="ru-RU" sz="1600">
                <a:solidFill>
                  <a:schemeClr val="bg1"/>
                </a:solidFill>
              </a:rPr>
              <a:t>» просматривать заявки могут: автор заявки, коллега (сотрудник) и руководитель. Редактировать заявку могут только автор и руководитель. Подать заявку может руководитель с УКЭП юридического лица или лицо с доверенностью (скан-копия бумажной доверенности и УКЭП сотрудника или </a:t>
            </a:r>
            <a:r>
              <a:rPr lang="ru-RU" sz="1600">
                <a:solidFill>
                  <a:schemeClr val="bg1"/>
                </a:solidFill>
              </a:rPr>
              <a:t>машиночитаемая доверенность </a:t>
            </a:r>
            <a:r>
              <a:rPr lang="ru-RU" sz="1600">
                <a:solidFill>
                  <a:schemeClr val="bg1"/>
                </a:solidFill>
              </a:rPr>
              <a:t>и УКЭП физ. лица), это может быть как автор, так и коллега. Копировать заявку могут автор, коллега и руководитель. Удалить заявку может только автор и </a:t>
            </a:r>
            <a:r>
              <a:rPr lang="ru-RU" sz="1600">
                <a:solidFill>
                  <a:schemeClr val="bg1"/>
                </a:solidFill>
              </a:rPr>
              <a:t>руководитель.</a:t>
            </a:r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92520" y="1473278"/>
            <a:ext cx="10853852" cy="3911442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Заявка считается поданной только после успешного подписания. Подписание осуществляется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только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с использованием усиленной квалифицированной электронной подписи (УКЭП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).</a:t>
            </a:r>
            <a:endParaRPr>
              <a:solidFill>
                <a:schemeClr val="tx1"/>
              </a:solidFill>
            </a:endParaRPr>
          </a:p>
          <a:p>
            <a:pPr>
              <a:buFont typeface="Wingdings"/>
              <a:buChar char="Ø"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Кто может подписывать заявку УКЭП: 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–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Руководитель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организации: подпись ставится руководителем с использованием УКЭП юридического лица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– Уполномоченное лицо ЮЛ/ИП: лицо, которому выдана доверенность на право подписи. Возможны следующие варианты: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Бумажная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доверенность и УКЭП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сотрудника, либо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МЧД и УКЭП физического лица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>
              <a:solidFill>
                <a:schemeClr val="tx1"/>
              </a:solidFill>
            </a:endParaRPr>
          </a:p>
          <a:p>
            <a:pPr>
              <a:buFont typeface="Wingdings"/>
              <a:buChar char="Ø"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Для подписан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ия УКЭП необходимо предварительно установить плагин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Госуслуг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, плагин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КриптоПро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CSP и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крипт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опровайдер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КриптоПро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CSP.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25035" y="94211"/>
            <a:ext cx="9905998" cy="753687"/>
          </a:xfrm>
        </p:spPr>
        <p:txBody>
          <a:bodyPr/>
          <a:lstStyle/>
          <a:p>
            <a:pPr algn="ctr">
              <a:defRPr/>
            </a:pPr>
            <a:r>
              <a:rPr lang="ru-RU"/>
              <a:t>Выбор и загрузка доверенности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41247" t="47511" r="30251" b="28530"/>
          <a:stretch/>
        </p:blipFill>
        <p:spPr bwMode="auto">
          <a:xfrm>
            <a:off x="787307" y="1111935"/>
            <a:ext cx="3639122" cy="17207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164377" y="4158096"/>
            <a:ext cx="6096719" cy="1463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Если выбран тип «Бумажная» и нажата кнопка «Далее», откроется модальное окно «Загрузка доверенности» с обязательными полями: «Название», «Номер», «Дата выдачи» и поле для загрузки документа «Подписанный скан»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48283" t="28728" r="30668" b="20771"/>
          <a:stretch/>
        </p:blipFill>
        <p:spPr bwMode="auto">
          <a:xfrm>
            <a:off x="482138" y="3183775"/>
            <a:ext cx="2538670" cy="34259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602480" y="1454943"/>
            <a:ext cx="6096719" cy="11890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Если выбран тип «Машиночитаемая» и нажата кнопка «Далее», откроется модальное окно «Загрузка доверенности» с обязательными полями для загрузки: «Машиночитаемая доверенность» и «Подпись»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48127" t="24627" r="30739" b="22739"/>
          <a:stretch/>
        </p:blipFill>
        <p:spPr bwMode="auto">
          <a:xfrm>
            <a:off x="9162879" y="2743735"/>
            <a:ext cx="2660278" cy="3726498"/>
          </a:xfrm>
          <a:prstGeom prst="rect">
            <a:avLst/>
          </a:prstGeom>
        </p:spPr>
      </p:pic>
      <p:cxnSp>
        <p:nvCxnSpPr>
          <p:cNvPr id="10" name="Соединительная линия уступом 9"/>
          <p:cNvCxnSpPr>
            <a:cxnSpLocks/>
          </p:cNvCxnSpPr>
          <p:nvPr/>
        </p:nvCxnSpPr>
        <p:spPr bwMode="auto">
          <a:xfrm>
            <a:off x="6081883" y="2743735"/>
            <a:ext cx="2840385" cy="1181776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cxnSpLocks/>
          </p:cNvCxnSpPr>
          <p:nvPr/>
        </p:nvCxnSpPr>
        <p:spPr bwMode="auto">
          <a:xfrm rot="10800000">
            <a:off x="3123438" y="3791123"/>
            <a:ext cx="1789385" cy="366974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0</TotalTime>
  <Words>0</Words>
  <Application>Р7-Офис/7.4.0.351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>PNO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по предоставлению грантов социально ориентированным некоммерческим организациям Новосибирской области в 2025 году на реализацию социально значимых проектов, направленных на развитие инфраструктуры военно-патриотических клубов</dc:title>
  <dc:subject/>
  <dc:creator>Кригер Ирина Викторовна</dc:creator>
  <cp:keywords/>
  <dc:description/>
  <dc:identifier/>
  <dc:language/>
  <cp:lastModifiedBy/>
  <cp:revision>24</cp:revision>
  <dcterms:created xsi:type="dcterms:W3CDTF">2025-02-11T04:23:37Z</dcterms:created>
  <dcterms:modified xsi:type="dcterms:W3CDTF">2025-02-14T03:07:05Z</dcterms:modified>
  <cp:category/>
  <cp:contentStatus/>
  <cp:version/>
</cp:coreProperties>
</file>