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theme/themeOverride15.xml" ContentType="application/vnd.openxmlformats-officedocument.themeOverride+xml"/>
  <Override PartName="/ppt/theme/themeOverride16.xml" ContentType="application/vnd.openxmlformats-officedocument.themeOverride+xml"/>
  <Override PartName="/ppt/theme/themeOverride17.xml" ContentType="application/vnd.openxmlformats-officedocument.themeOverride+xml"/>
  <Override PartName="/ppt/theme/themeOverride18.xml" ContentType="application/vnd.openxmlformats-officedocument.themeOverride+xml"/>
  <Override PartName="/ppt/theme/themeOverride19.xml" ContentType="application/vnd.openxmlformats-officedocument.themeOverrid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77"/>
  </p:notesMasterIdLst>
  <p:sldIdLst>
    <p:sldId id="256" r:id="rId2"/>
    <p:sldId id="257" r:id="rId3"/>
    <p:sldId id="258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333" r:id="rId31"/>
    <p:sldId id="334" r:id="rId32"/>
    <p:sldId id="335" r:id="rId33"/>
    <p:sldId id="330" r:id="rId34"/>
    <p:sldId id="287" r:id="rId35"/>
    <p:sldId id="337" r:id="rId36"/>
    <p:sldId id="338" r:id="rId37"/>
    <p:sldId id="331" r:id="rId38"/>
    <p:sldId id="353" r:id="rId39"/>
    <p:sldId id="339" r:id="rId40"/>
    <p:sldId id="340" r:id="rId41"/>
    <p:sldId id="292" r:id="rId42"/>
    <p:sldId id="341" r:id="rId43"/>
    <p:sldId id="342" r:id="rId44"/>
    <p:sldId id="343" r:id="rId45"/>
    <p:sldId id="344" r:id="rId46"/>
    <p:sldId id="345" r:id="rId47"/>
    <p:sldId id="346" r:id="rId48"/>
    <p:sldId id="347" r:id="rId49"/>
    <p:sldId id="348" r:id="rId50"/>
    <p:sldId id="349" r:id="rId51"/>
    <p:sldId id="350" r:id="rId52"/>
    <p:sldId id="351" r:id="rId53"/>
    <p:sldId id="352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36" r:id="rId63"/>
    <p:sldId id="313" r:id="rId64"/>
    <p:sldId id="314" r:id="rId65"/>
    <p:sldId id="315" r:id="rId66"/>
    <p:sldId id="316" r:id="rId67"/>
    <p:sldId id="317" r:id="rId68"/>
    <p:sldId id="318" r:id="rId69"/>
    <p:sldId id="319" r:id="rId70"/>
    <p:sldId id="320" r:id="rId71"/>
    <p:sldId id="321" r:id="rId72"/>
    <p:sldId id="322" r:id="rId73"/>
    <p:sldId id="323" r:id="rId74"/>
    <p:sldId id="332" r:id="rId75"/>
    <p:sldId id="326" r:id="rId76"/>
  </p:sldIdLst>
  <p:sldSz cx="18288000" cy="10287000"/>
  <p:notesSz cx="6797675" cy="9926638"/>
  <p:embeddedFontLst>
    <p:embeddedFont>
      <p:font typeface="Calibri" panose="020F0502020204030204" pitchFamily="34" charset="0"/>
      <p:regular r:id="rId78"/>
      <p:bold r:id="rId79"/>
      <p:italic r:id="rId80"/>
      <p:boldItalic r:id="rId81"/>
    </p:embeddedFont>
    <p:embeddedFont>
      <p:font typeface="Roboto" panose="020B0604020202020204" charset="0"/>
      <p:regular r:id="rId82"/>
    </p:embeddedFont>
    <p:embeddedFont>
      <p:font typeface="Roboto Italics" panose="020B0604020202020204" charset="0"/>
      <p:regular r:id="rId83"/>
    </p:embeddedFont>
    <p:embeddedFont>
      <p:font typeface="Arimo" panose="020B0604020202020204" charset="0"/>
      <p:regular r:id="rId84"/>
    </p:embeddedFont>
    <p:embeddedFont>
      <p:font typeface="Roboto Bold Italics" panose="020B0604020202020204" charset="0"/>
      <p:regular r:id="rId85"/>
    </p:embeddedFont>
    <p:embeddedFont>
      <p:font typeface="Roboto Bold" panose="020B0604020202020204" charset="0"/>
      <p:regular r:id="rId8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86B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04" autoAdjust="0"/>
    <p:restoredTop sz="94622" autoAdjust="0"/>
  </p:normalViewPr>
  <p:slideViewPr>
    <p:cSldViewPr>
      <p:cViewPr varScale="1">
        <p:scale>
          <a:sx n="33" d="100"/>
          <a:sy n="33" d="100"/>
        </p:scale>
        <p:origin x="96" y="4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font" Target="fonts/font7.fntdata"/><Relationship Id="rId89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font" Target="fonts/font2.fntdata"/><Relationship Id="rId5" Type="http://schemas.openxmlformats.org/officeDocument/2006/relationships/slide" Target="slides/slide4.xml"/><Relationship Id="rId90" Type="http://schemas.openxmlformats.org/officeDocument/2006/relationships/tableStyles" Target="tableStyles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font" Target="fonts/font3.fntdata"/><Relationship Id="rId85" Type="http://schemas.openxmlformats.org/officeDocument/2006/relationships/font" Target="fonts/font8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font" Target="fonts/font6.fntdata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font" Target="fonts/font1.fntdata"/><Relationship Id="rId81" Type="http://schemas.openxmlformats.org/officeDocument/2006/relationships/font" Target="fonts/font4.fntdata"/><Relationship Id="rId86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font" Target="fonts/font5.fntdata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A226EE-467D-474D-AFBE-5922DB7E20C1}" type="datetimeFigureOut">
              <a:rPr lang="ru-RU" smtClean="0"/>
              <a:t>14.02.2023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71F5B8-446F-464C-A796-B18D2D77A2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3246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71F5B8-446F-464C-A796-B18D2D77A242}" type="slidenum">
              <a:rPr lang="ru-RU" smtClean="0"/>
              <a:t>74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50120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5" Type="http://schemas.openxmlformats.org/officeDocument/2006/relationships/image" Target="../media/image4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34.svg"/><Relationship Id="rId5" Type="http://schemas.openxmlformats.org/officeDocument/2006/relationships/image" Target="../media/image18.svg"/><Relationship Id="rId10" Type="http://schemas.openxmlformats.org/officeDocument/2006/relationships/image" Target="../media/image21.png"/><Relationship Id="rId4" Type="http://schemas.openxmlformats.org/officeDocument/2006/relationships/image" Target="../media/image14.png"/><Relationship Id="rId9" Type="http://schemas.openxmlformats.org/officeDocument/2006/relationships/image" Target="../media/image22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36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8.sv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38.svg"/><Relationship Id="rId5" Type="http://schemas.openxmlformats.org/officeDocument/2006/relationships/image" Target="../media/image18.svg"/><Relationship Id="rId10" Type="http://schemas.openxmlformats.org/officeDocument/2006/relationships/image" Target="../media/image23.png"/><Relationship Id="rId4" Type="http://schemas.openxmlformats.org/officeDocument/2006/relationships/image" Target="../media/image14.png"/><Relationship Id="rId9" Type="http://schemas.openxmlformats.org/officeDocument/2006/relationships/image" Target="../media/image22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40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8.sv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42.svg"/><Relationship Id="rId5" Type="http://schemas.openxmlformats.org/officeDocument/2006/relationships/image" Target="../media/image18.svg"/><Relationship Id="rId10" Type="http://schemas.openxmlformats.org/officeDocument/2006/relationships/image" Target="../media/image25.png"/><Relationship Id="rId4" Type="http://schemas.openxmlformats.org/officeDocument/2006/relationships/image" Target="../media/image14.png"/><Relationship Id="rId9" Type="http://schemas.openxmlformats.org/officeDocument/2006/relationships/image" Target="../media/image22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44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8.sv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44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8.sv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46.svg"/><Relationship Id="rId5" Type="http://schemas.openxmlformats.org/officeDocument/2006/relationships/image" Target="../media/image18.svg"/><Relationship Id="rId10" Type="http://schemas.openxmlformats.org/officeDocument/2006/relationships/image" Target="../media/image27.png"/><Relationship Id="rId4" Type="http://schemas.openxmlformats.org/officeDocument/2006/relationships/image" Target="../media/image14.png"/><Relationship Id="rId9" Type="http://schemas.openxmlformats.org/officeDocument/2006/relationships/image" Target="../media/image22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46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8.sv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48.svg"/><Relationship Id="rId5" Type="http://schemas.openxmlformats.org/officeDocument/2006/relationships/image" Target="../media/image18.svg"/><Relationship Id="rId10" Type="http://schemas.openxmlformats.org/officeDocument/2006/relationships/image" Target="../media/image28.png"/><Relationship Id="rId4" Type="http://schemas.openxmlformats.org/officeDocument/2006/relationships/image" Target="../media/image14.png"/><Relationship Id="rId9" Type="http://schemas.openxmlformats.org/officeDocument/2006/relationships/image" Target="../media/image22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48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8.sv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50.svg"/><Relationship Id="rId5" Type="http://schemas.openxmlformats.org/officeDocument/2006/relationships/image" Target="../media/image18.svg"/><Relationship Id="rId10" Type="http://schemas.openxmlformats.org/officeDocument/2006/relationships/image" Target="../media/image30.png"/><Relationship Id="rId4" Type="http://schemas.openxmlformats.org/officeDocument/2006/relationships/image" Target="../media/image14.png"/><Relationship Id="rId9" Type="http://schemas.openxmlformats.org/officeDocument/2006/relationships/image" Target="../media/image22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52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8.sv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54.svg"/><Relationship Id="rId5" Type="http://schemas.openxmlformats.org/officeDocument/2006/relationships/image" Target="../media/image18.svg"/><Relationship Id="rId10" Type="http://schemas.openxmlformats.org/officeDocument/2006/relationships/image" Target="../media/image32.png"/><Relationship Id="rId4" Type="http://schemas.openxmlformats.org/officeDocument/2006/relationships/image" Target="../media/image14.png"/><Relationship Id="rId9" Type="http://schemas.openxmlformats.org/officeDocument/2006/relationships/image" Target="../media/image22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54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8.sv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56.svg"/><Relationship Id="rId5" Type="http://schemas.openxmlformats.org/officeDocument/2006/relationships/image" Target="../media/image18.svg"/><Relationship Id="rId10" Type="http://schemas.openxmlformats.org/officeDocument/2006/relationships/image" Target="../media/image33.png"/><Relationship Id="rId4" Type="http://schemas.openxmlformats.org/officeDocument/2006/relationships/image" Target="../media/image14.png"/><Relationship Id="rId9" Type="http://schemas.openxmlformats.org/officeDocument/2006/relationships/image" Target="../media/image22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56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8.svg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58.svg"/><Relationship Id="rId5" Type="http://schemas.openxmlformats.org/officeDocument/2006/relationships/image" Target="../media/image18.svg"/><Relationship Id="rId10" Type="http://schemas.openxmlformats.org/officeDocument/2006/relationships/image" Target="../media/image34.png"/><Relationship Id="rId4" Type="http://schemas.openxmlformats.org/officeDocument/2006/relationships/image" Target="../media/image14.png"/><Relationship Id="rId9" Type="http://schemas.openxmlformats.org/officeDocument/2006/relationships/image" Target="../media/image22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60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8.svg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62.svg"/><Relationship Id="rId7" Type="http://schemas.openxmlformats.org/officeDocument/2006/relationships/image" Target="../media/image16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64.svg"/><Relationship Id="rId4" Type="http://schemas.openxmlformats.org/officeDocument/2006/relationships/image" Target="../media/image37.png"/><Relationship Id="rId9" Type="http://schemas.openxmlformats.org/officeDocument/2006/relationships/image" Target="../media/image18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svg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39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80.svg"/><Relationship Id="rId5" Type="http://schemas.openxmlformats.org/officeDocument/2006/relationships/image" Target="../media/image4.png"/><Relationship Id="rId4" Type="http://schemas.openxmlformats.org/officeDocument/2006/relationships/image" Target="../media/image61.sv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80.svg"/><Relationship Id="rId5" Type="http://schemas.openxmlformats.org/officeDocument/2006/relationships/image" Target="../media/image4.png"/><Relationship Id="rId4" Type="http://schemas.openxmlformats.org/officeDocument/2006/relationships/image" Target="../media/image61.sv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40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8.svg"/><Relationship Id="rId5" Type="http://schemas.openxmlformats.org/officeDocument/2006/relationships/image" Target="../media/image4.png"/><Relationship Id="rId4" Type="http://schemas.openxmlformats.org/officeDocument/2006/relationships/image" Target="../media/image6.sv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41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82.svg"/><Relationship Id="rId5" Type="http://schemas.openxmlformats.org/officeDocument/2006/relationships/image" Target="../media/image4.png"/><Relationship Id="rId4" Type="http://schemas.openxmlformats.org/officeDocument/2006/relationships/image" Target="../media/image63.sv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18.png"/><Relationship Id="rId7" Type="http://schemas.openxmlformats.org/officeDocument/2006/relationships/image" Target="../media/image42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80.svg"/><Relationship Id="rId5" Type="http://schemas.openxmlformats.org/officeDocument/2006/relationships/image" Target="../media/image4.png"/><Relationship Id="rId4" Type="http://schemas.openxmlformats.org/officeDocument/2006/relationships/image" Target="../media/image61.svg"/><Relationship Id="rId9" Type="http://schemas.openxmlformats.org/officeDocument/2006/relationships/image" Target="../media/image79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8.svg"/><Relationship Id="rId4" Type="http://schemas.openxmlformats.org/officeDocument/2006/relationships/image" Target="../media/image14.png"/><Relationship Id="rId9" Type="http://schemas.openxmlformats.org/officeDocument/2006/relationships/image" Target="../media/image22.sv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18.png"/><Relationship Id="rId7" Type="http://schemas.openxmlformats.org/officeDocument/2006/relationships/image" Target="../media/image44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80.svg"/><Relationship Id="rId5" Type="http://schemas.openxmlformats.org/officeDocument/2006/relationships/image" Target="../media/image4.png"/><Relationship Id="rId4" Type="http://schemas.openxmlformats.org/officeDocument/2006/relationships/image" Target="../media/image61.sv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46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8.svg"/><Relationship Id="rId5" Type="http://schemas.openxmlformats.org/officeDocument/2006/relationships/image" Target="../media/image4.png"/><Relationship Id="rId4" Type="http://schemas.openxmlformats.org/officeDocument/2006/relationships/image" Target="../media/image6.sv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180.svg"/><Relationship Id="rId5" Type="http://schemas.openxmlformats.org/officeDocument/2006/relationships/image" Target="../media/image14.png"/><Relationship Id="rId4" Type="http://schemas.openxmlformats.org/officeDocument/2006/relationships/image" Target="../media/image160.sv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47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80.svg"/><Relationship Id="rId5" Type="http://schemas.openxmlformats.org/officeDocument/2006/relationships/image" Target="../media/image4.png"/><Relationship Id="rId4" Type="http://schemas.openxmlformats.org/officeDocument/2006/relationships/image" Target="../media/image61.sv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48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0.xml"/><Relationship Id="rId6" Type="http://schemas.openxmlformats.org/officeDocument/2006/relationships/image" Target="../media/image80.svg"/><Relationship Id="rId5" Type="http://schemas.openxmlformats.org/officeDocument/2006/relationships/image" Target="../media/image4.png"/><Relationship Id="rId4" Type="http://schemas.openxmlformats.org/officeDocument/2006/relationships/image" Target="../media/image61.sv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49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1.xml"/><Relationship Id="rId6" Type="http://schemas.openxmlformats.org/officeDocument/2006/relationships/image" Target="../media/image80.svg"/><Relationship Id="rId5" Type="http://schemas.openxmlformats.org/officeDocument/2006/relationships/image" Target="../media/image4.png"/><Relationship Id="rId4" Type="http://schemas.openxmlformats.org/officeDocument/2006/relationships/image" Target="../media/image61.sv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49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2.xml"/><Relationship Id="rId6" Type="http://schemas.openxmlformats.org/officeDocument/2006/relationships/image" Target="../media/image80.svg"/><Relationship Id="rId5" Type="http://schemas.openxmlformats.org/officeDocument/2006/relationships/image" Target="../media/image4.png"/><Relationship Id="rId4" Type="http://schemas.openxmlformats.org/officeDocument/2006/relationships/image" Target="../media/image61.sv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50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3.xml"/><Relationship Id="rId6" Type="http://schemas.openxmlformats.org/officeDocument/2006/relationships/image" Target="../media/image180.svg"/><Relationship Id="rId5" Type="http://schemas.openxmlformats.org/officeDocument/2006/relationships/image" Target="../media/image14.png"/><Relationship Id="rId4" Type="http://schemas.openxmlformats.org/officeDocument/2006/relationships/image" Target="../media/image160.sv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51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4.xml"/><Relationship Id="rId6" Type="http://schemas.openxmlformats.org/officeDocument/2006/relationships/image" Target="../media/image80.svg"/><Relationship Id="rId5" Type="http://schemas.openxmlformats.org/officeDocument/2006/relationships/image" Target="../media/image4.png"/><Relationship Id="rId4" Type="http://schemas.openxmlformats.org/officeDocument/2006/relationships/image" Target="../media/image61.sv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8.svg"/><Relationship Id="rId5" Type="http://schemas.openxmlformats.org/officeDocument/2006/relationships/image" Target="../media/image18.svg"/><Relationship Id="rId10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openxmlformats.org/officeDocument/2006/relationships/image" Target="../media/image22.sv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6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0.svg"/><Relationship Id="rId3" Type="http://schemas.openxmlformats.org/officeDocument/2006/relationships/image" Target="../media/image53.png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7.xml"/><Relationship Id="rId6" Type="http://schemas.openxmlformats.org/officeDocument/2006/relationships/image" Target="../media/image79.svg"/><Relationship Id="rId5" Type="http://schemas.openxmlformats.org/officeDocument/2006/relationships/image" Target="../media/image43.png"/><Relationship Id="rId4" Type="http://schemas.openxmlformats.org/officeDocument/2006/relationships/image" Target="../media/image77.sv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8.xml"/><Relationship Id="rId6" Type="http://schemas.openxmlformats.org/officeDocument/2006/relationships/image" Target="../media/image83.svg"/><Relationship Id="rId5" Type="http://schemas.openxmlformats.org/officeDocument/2006/relationships/image" Target="../media/image55.png"/><Relationship Id="rId4" Type="http://schemas.openxmlformats.org/officeDocument/2006/relationships/image" Target="../media/image81.sv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9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28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8.svg"/><Relationship Id="rId4" Type="http://schemas.openxmlformats.org/officeDocument/2006/relationships/image" Target="../media/image4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7" Type="http://schemas.openxmlformats.org/officeDocument/2006/relationships/image" Target="../media/image94.sv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92.sv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16.svg"/><Relationship Id="rId7" Type="http://schemas.openxmlformats.org/officeDocument/2006/relationships/image" Target="../media/image96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11" Type="http://schemas.openxmlformats.org/officeDocument/2006/relationships/image" Target="../media/image66.jpeg"/><Relationship Id="rId5" Type="http://schemas.openxmlformats.org/officeDocument/2006/relationships/image" Target="../media/image18.svg"/><Relationship Id="rId10" Type="http://schemas.openxmlformats.org/officeDocument/2006/relationships/image" Target="../media/image65.jpeg"/><Relationship Id="rId4" Type="http://schemas.openxmlformats.org/officeDocument/2006/relationships/image" Target="../media/image14.png"/><Relationship Id="rId9" Type="http://schemas.openxmlformats.org/officeDocument/2006/relationships/image" Target="../media/image98.sv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16.svg"/><Relationship Id="rId7" Type="http://schemas.openxmlformats.org/officeDocument/2006/relationships/image" Target="../media/image96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18.svg"/><Relationship Id="rId4" Type="http://schemas.openxmlformats.org/officeDocument/2006/relationships/image" Target="../media/image14.png"/><Relationship Id="rId9" Type="http://schemas.openxmlformats.org/officeDocument/2006/relationships/image" Target="../media/image98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28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8.svg"/><Relationship Id="rId4" Type="http://schemas.openxmlformats.org/officeDocument/2006/relationships/image" Target="../media/image4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18.svg"/><Relationship Id="rId4" Type="http://schemas.openxmlformats.org/officeDocument/2006/relationships/image" Target="../media/image14.png"/><Relationship Id="rId9" Type="http://schemas.openxmlformats.org/officeDocument/2006/relationships/image" Target="../media/image98.sv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sv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svg"/><Relationship Id="rId4" Type="http://schemas.openxmlformats.org/officeDocument/2006/relationships/image" Target="../media/image15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16.svg"/><Relationship Id="rId7" Type="http://schemas.openxmlformats.org/officeDocument/2006/relationships/image" Target="../media/image96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11" Type="http://schemas.openxmlformats.org/officeDocument/2006/relationships/image" Target="../media/image69.jpeg"/><Relationship Id="rId5" Type="http://schemas.openxmlformats.org/officeDocument/2006/relationships/image" Target="../media/image18.svg"/><Relationship Id="rId10" Type="http://schemas.openxmlformats.org/officeDocument/2006/relationships/image" Target="../media/image68.jpeg"/><Relationship Id="rId4" Type="http://schemas.openxmlformats.org/officeDocument/2006/relationships/image" Target="../media/image14.png"/><Relationship Id="rId9" Type="http://schemas.openxmlformats.org/officeDocument/2006/relationships/image" Target="../media/image98.sv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16.svg"/><Relationship Id="rId7" Type="http://schemas.openxmlformats.org/officeDocument/2006/relationships/image" Target="../media/image96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18.svg"/><Relationship Id="rId4" Type="http://schemas.openxmlformats.org/officeDocument/2006/relationships/image" Target="../media/image14.png"/><Relationship Id="rId9" Type="http://schemas.openxmlformats.org/officeDocument/2006/relationships/image" Target="../media/image98.sv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svg"/><Relationship Id="rId3" Type="http://schemas.openxmlformats.org/officeDocument/2006/relationships/image" Target="../media/image13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5" Type="http://schemas.openxmlformats.org/officeDocument/2006/relationships/image" Target="../media/image14.png"/><Relationship Id="rId10" Type="http://schemas.openxmlformats.org/officeDocument/2006/relationships/image" Target="../media/image98.svg"/><Relationship Id="rId4" Type="http://schemas.openxmlformats.org/officeDocument/2006/relationships/image" Target="../media/image16.svg"/><Relationship Id="rId9" Type="http://schemas.openxmlformats.org/officeDocument/2006/relationships/image" Target="../media/image64.pn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108.svg"/><Relationship Id="rId7" Type="http://schemas.openxmlformats.org/officeDocument/2006/relationships/image" Target="../media/image110.sv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8.svg"/><Relationship Id="rId10" Type="http://schemas.openxmlformats.org/officeDocument/2006/relationships/image" Target="../media/image73.jpeg"/><Relationship Id="rId4" Type="http://schemas.openxmlformats.org/officeDocument/2006/relationships/image" Target="../media/image4.png"/><Relationship Id="rId9" Type="http://schemas.openxmlformats.org/officeDocument/2006/relationships/image" Target="../media/image112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30.svg"/><Relationship Id="rId5" Type="http://schemas.openxmlformats.org/officeDocument/2006/relationships/image" Target="../media/image18.svg"/><Relationship Id="rId10" Type="http://schemas.openxmlformats.org/officeDocument/2006/relationships/image" Target="../media/image19.png"/><Relationship Id="rId4" Type="http://schemas.openxmlformats.org/officeDocument/2006/relationships/image" Target="../media/image14.png"/><Relationship Id="rId9" Type="http://schemas.openxmlformats.org/officeDocument/2006/relationships/image" Target="../media/image22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32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8.sv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800000">
            <a:off x="0" y="0"/>
            <a:ext cx="1701713" cy="1701713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0" y="7151921"/>
            <a:ext cx="18288000" cy="3135079"/>
          </a:xfrm>
          <a:prstGeom prst="rect">
            <a:avLst/>
          </a:prstGeom>
          <a:solidFill>
            <a:srgbClr val="336699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400000">
            <a:off x="0" y="5577036"/>
            <a:ext cx="1574884" cy="1574884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8894484" y="8155931"/>
            <a:ext cx="8364816" cy="1127060"/>
            <a:chOff x="0" y="0"/>
            <a:chExt cx="3016221" cy="406400"/>
          </a:xfrm>
        </p:grpSpPr>
        <p:sp>
          <p:nvSpPr>
            <p:cNvPr id="6" name="Freeform 6"/>
            <p:cNvSpPr/>
            <p:nvPr/>
          </p:nvSpPr>
          <p:spPr>
            <a:xfrm>
              <a:off x="17780" y="22860"/>
              <a:ext cx="2990822" cy="360680"/>
            </a:xfrm>
            <a:custGeom>
              <a:avLst/>
              <a:gdLst/>
              <a:ahLst/>
              <a:cxnLst/>
              <a:rect l="l" t="t" r="r" b="b"/>
              <a:pathLst>
                <a:path w="2990822" h="360680">
                  <a:moveTo>
                    <a:pt x="2990822" y="180340"/>
                  </a:moveTo>
                  <a:cubicBezTo>
                    <a:pt x="2990822" y="81280"/>
                    <a:pt x="2910812" y="0"/>
                    <a:pt x="2810482" y="0"/>
                  </a:cubicBezTo>
                  <a:lnTo>
                    <a:pt x="172720" y="0"/>
                  </a:lnTo>
                  <a:lnTo>
                    <a:pt x="172720" y="1270"/>
                  </a:lnTo>
                  <a:cubicBezTo>
                    <a:pt x="76200" y="5080"/>
                    <a:pt x="0" y="83820"/>
                    <a:pt x="0" y="180340"/>
                  </a:cubicBezTo>
                  <a:cubicBezTo>
                    <a:pt x="0" y="276860"/>
                    <a:pt x="77470" y="355600"/>
                    <a:pt x="172720" y="359410"/>
                  </a:cubicBezTo>
                  <a:lnTo>
                    <a:pt x="172720" y="360680"/>
                  </a:lnTo>
                  <a:lnTo>
                    <a:pt x="2810481" y="360680"/>
                  </a:lnTo>
                  <a:cubicBezTo>
                    <a:pt x="2909542" y="360680"/>
                    <a:pt x="2990821" y="279400"/>
                    <a:pt x="2990821" y="180340"/>
                  </a:cubicBezTo>
                  <a:close/>
                </a:path>
              </a:pathLst>
            </a:custGeom>
            <a:solidFill>
              <a:srgbClr val="FFFFFF">
                <a:alpha val="11765"/>
              </a:srgbClr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16269188" y="8224404"/>
            <a:ext cx="990112" cy="990112"/>
            <a:chOff x="0" y="0"/>
            <a:chExt cx="1320150" cy="1320150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320150" cy="132015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96443" y="196443"/>
              <a:ext cx="927263" cy="927263"/>
            </a:xfrm>
            <a:prstGeom prst="rect">
              <a:avLst/>
            </a:prstGeom>
          </p:spPr>
        </p:pic>
      </p:grpSp>
      <p:sp>
        <p:nvSpPr>
          <p:cNvPr id="10" name="TextBox 10"/>
          <p:cNvSpPr txBox="1"/>
          <p:nvPr/>
        </p:nvSpPr>
        <p:spPr>
          <a:xfrm>
            <a:off x="631177" y="2796654"/>
            <a:ext cx="17025647" cy="37317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721"/>
              </a:lnSpc>
            </a:pPr>
            <a:r>
              <a:rPr lang="en-US" sz="8101" spc="-81" dirty="0">
                <a:solidFill>
                  <a:srgbClr val="050607"/>
                </a:solidFill>
              </a:rPr>
              <a:t>Как подать заявку на участие в конкурсе социально значимых проектов?</a:t>
            </a:r>
            <a:r>
              <a:rPr lang="en-US" sz="8101" spc="-81" dirty="0">
                <a:solidFill>
                  <a:srgbClr val="004AAD"/>
                </a:solidFill>
              </a:rPr>
              <a:t> 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2120507" y="294765"/>
            <a:ext cx="1540200" cy="187647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3937364" y="461731"/>
            <a:ext cx="3939139" cy="13540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66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361816" y="8306739"/>
            <a:ext cx="1897484" cy="1061551"/>
            <a:chOff x="0" y="0"/>
            <a:chExt cx="726425" cy="406400"/>
          </a:xfrm>
        </p:grpSpPr>
        <p:sp>
          <p:nvSpPr>
            <p:cNvPr id="3" name="Freeform 3"/>
            <p:cNvSpPr/>
            <p:nvPr/>
          </p:nvSpPr>
          <p:spPr>
            <a:xfrm>
              <a:off x="17780" y="22860"/>
              <a:ext cx="701026" cy="360680"/>
            </a:xfrm>
            <a:custGeom>
              <a:avLst/>
              <a:gdLst/>
              <a:ahLst/>
              <a:cxnLst/>
              <a:rect l="l" t="t" r="r" b="b"/>
              <a:pathLst>
                <a:path w="701026" h="360680">
                  <a:moveTo>
                    <a:pt x="701026" y="180340"/>
                  </a:moveTo>
                  <a:cubicBezTo>
                    <a:pt x="701026" y="81280"/>
                    <a:pt x="621016" y="0"/>
                    <a:pt x="520686" y="0"/>
                  </a:cubicBezTo>
                  <a:lnTo>
                    <a:pt x="172720" y="0"/>
                  </a:lnTo>
                  <a:lnTo>
                    <a:pt x="172720" y="1270"/>
                  </a:lnTo>
                  <a:cubicBezTo>
                    <a:pt x="76200" y="5080"/>
                    <a:pt x="0" y="83820"/>
                    <a:pt x="0" y="180340"/>
                  </a:cubicBezTo>
                  <a:cubicBezTo>
                    <a:pt x="0" y="276860"/>
                    <a:pt x="77470" y="355600"/>
                    <a:pt x="172720" y="359410"/>
                  </a:cubicBezTo>
                  <a:lnTo>
                    <a:pt x="172720" y="360680"/>
                  </a:lnTo>
                  <a:lnTo>
                    <a:pt x="520685" y="360680"/>
                  </a:lnTo>
                  <a:cubicBezTo>
                    <a:pt x="619745" y="360680"/>
                    <a:pt x="701025" y="279400"/>
                    <a:pt x="701025" y="180340"/>
                  </a:cubicBezTo>
                  <a:close/>
                </a:path>
              </a:pathLst>
            </a:custGeom>
            <a:solidFill>
              <a:srgbClr val="454699">
                <a:alpha val="7843"/>
              </a:srgbClr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6358183" y="8449615"/>
            <a:ext cx="775800" cy="775800"/>
            <a:chOff x="0" y="0"/>
            <a:chExt cx="1034400" cy="1034400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034400" cy="10344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53923" y="153923"/>
              <a:ext cx="726554" cy="726554"/>
            </a:xfrm>
            <a:prstGeom prst="rect">
              <a:avLst/>
            </a:prstGeom>
          </p:spPr>
        </p:pic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0800000" flipH="1">
            <a:off x="16828775" y="0"/>
            <a:ext cx="1459225" cy="145922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5400000">
            <a:off x="0" y="9233231"/>
            <a:ext cx="1053769" cy="1053769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1053769" y="1028700"/>
            <a:ext cx="11890019" cy="8229600"/>
            <a:chOff x="0" y="0"/>
            <a:chExt cx="3651672" cy="252748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651672" cy="2527482"/>
            </a:xfrm>
            <a:custGeom>
              <a:avLst/>
              <a:gdLst/>
              <a:ahLst/>
              <a:cxnLst/>
              <a:rect l="l" t="t" r="r" b="b"/>
              <a:pathLst>
                <a:path w="3651672" h="2527482">
                  <a:moveTo>
                    <a:pt x="3527212" y="2527481"/>
                  </a:moveTo>
                  <a:lnTo>
                    <a:pt x="124460" y="2527481"/>
                  </a:lnTo>
                  <a:cubicBezTo>
                    <a:pt x="55880" y="2527481"/>
                    <a:pt x="0" y="2471601"/>
                    <a:pt x="0" y="240302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527212" y="0"/>
                  </a:lnTo>
                  <a:cubicBezTo>
                    <a:pt x="3595793" y="0"/>
                    <a:pt x="3651672" y="55880"/>
                    <a:pt x="3651672" y="124460"/>
                  </a:cubicBezTo>
                  <a:lnTo>
                    <a:pt x="3651672" y="2403022"/>
                  </a:lnTo>
                  <a:cubicBezTo>
                    <a:pt x="3651672" y="2471601"/>
                    <a:pt x="3595793" y="2527482"/>
                    <a:pt x="3527212" y="2527482"/>
                  </a:cubicBezTo>
                  <a:close/>
                </a:path>
              </a:pathLst>
            </a:custGeom>
            <a:solidFill>
              <a:srgbClr val="F8F4EB"/>
            </a:solidFill>
          </p:spPr>
        </p:sp>
      </p:grpSp>
      <p:sp>
        <p:nvSpPr>
          <p:cNvPr id="11" name="TextBox 11"/>
          <p:cNvSpPr txBox="1"/>
          <p:nvPr/>
        </p:nvSpPr>
        <p:spPr>
          <a:xfrm>
            <a:off x="2087967" y="7291657"/>
            <a:ext cx="6869001" cy="4472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692"/>
              </a:lnSpc>
              <a:spcBef>
                <a:spcPct val="0"/>
              </a:spcBef>
            </a:pPr>
            <a:endParaRPr/>
          </a:p>
        </p:txBody>
      </p:sp>
      <p:sp>
        <p:nvSpPr>
          <p:cNvPr id="12" name="TextBox 12"/>
          <p:cNvSpPr txBox="1"/>
          <p:nvPr/>
        </p:nvSpPr>
        <p:spPr>
          <a:xfrm>
            <a:off x="1807220" y="3214322"/>
            <a:ext cx="10383117" cy="45007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46"/>
              </a:lnSpc>
            </a:pPr>
            <a:r>
              <a:rPr lang="en-US" sz="6299">
                <a:solidFill>
                  <a:srgbClr val="000000"/>
                </a:solidFill>
                <a:latin typeface="Roboto Bold"/>
              </a:rPr>
              <a:t>Поддержка семьи, материнства, отцовства и детства</a:t>
            </a:r>
          </a:p>
          <a:p>
            <a:pPr algn="ctr">
              <a:lnSpc>
                <a:spcPts val="8945"/>
              </a:lnSpc>
              <a:spcBef>
                <a:spcPct val="0"/>
              </a:spcBef>
            </a:pPr>
            <a:endParaRPr lang="en-US" sz="6299">
              <a:solidFill>
                <a:srgbClr val="000000"/>
              </a:solidFill>
              <a:latin typeface="Roboto Bold"/>
            </a:endParaRP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3705609" y="3357197"/>
            <a:ext cx="3553691" cy="411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069799" y="9109973"/>
            <a:ext cx="1897484" cy="1061551"/>
            <a:chOff x="0" y="0"/>
            <a:chExt cx="726425" cy="406400"/>
          </a:xfrm>
        </p:grpSpPr>
        <p:sp>
          <p:nvSpPr>
            <p:cNvPr id="3" name="Freeform 3"/>
            <p:cNvSpPr/>
            <p:nvPr/>
          </p:nvSpPr>
          <p:spPr>
            <a:xfrm>
              <a:off x="17780" y="22860"/>
              <a:ext cx="701026" cy="360680"/>
            </a:xfrm>
            <a:custGeom>
              <a:avLst/>
              <a:gdLst/>
              <a:ahLst/>
              <a:cxnLst/>
              <a:rect l="l" t="t" r="r" b="b"/>
              <a:pathLst>
                <a:path w="701026" h="360680">
                  <a:moveTo>
                    <a:pt x="701026" y="180340"/>
                  </a:moveTo>
                  <a:cubicBezTo>
                    <a:pt x="701026" y="81280"/>
                    <a:pt x="621016" y="0"/>
                    <a:pt x="520686" y="0"/>
                  </a:cubicBezTo>
                  <a:lnTo>
                    <a:pt x="172720" y="0"/>
                  </a:lnTo>
                  <a:lnTo>
                    <a:pt x="172720" y="1270"/>
                  </a:lnTo>
                  <a:cubicBezTo>
                    <a:pt x="76200" y="5080"/>
                    <a:pt x="0" y="83820"/>
                    <a:pt x="0" y="180340"/>
                  </a:cubicBezTo>
                  <a:cubicBezTo>
                    <a:pt x="0" y="276860"/>
                    <a:pt x="77470" y="355600"/>
                    <a:pt x="172720" y="359410"/>
                  </a:cubicBezTo>
                  <a:lnTo>
                    <a:pt x="172720" y="360680"/>
                  </a:lnTo>
                  <a:lnTo>
                    <a:pt x="520685" y="360680"/>
                  </a:lnTo>
                  <a:cubicBezTo>
                    <a:pt x="619745" y="360680"/>
                    <a:pt x="701025" y="279400"/>
                    <a:pt x="701025" y="180340"/>
                  </a:cubicBezTo>
                  <a:close/>
                </a:path>
              </a:pathLst>
            </a:custGeom>
            <a:solidFill>
              <a:srgbClr val="FC6960">
                <a:alpha val="7843"/>
              </a:srgbClr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943203" y="9258300"/>
            <a:ext cx="775800" cy="7758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133983" y="9368290"/>
            <a:ext cx="544916" cy="544916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905000" y="186557"/>
            <a:ext cx="11734800" cy="6027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686"/>
              </a:lnSpc>
              <a:spcBef>
                <a:spcPct val="0"/>
              </a:spcBef>
            </a:pPr>
            <a:r>
              <a:rPr lang="en-US" sz="3300" dirty="0">
                <a:solidFill>
                  <a:srgbClr val="000000"/>
                </a:solidFill>
                <a:latin typeface="Roboto Bold"/>
              </a:rPr>
              <a:t>Поддержка </a:t>
            </a:r>
            <a:r>
              <a:rPr lang="en-US" sz="3300" dirty="0" err="1">
                <a:solidFill>
                  <a:srgbClr val="000000"/>
                </a:solidFill>
                <a:latin typeface="Roboto Bold"/>
              </a:rPr>
              <a:t>семьи</a:t>
            </a:r>
            <a:r>
              <a:rPr lang="en-US" sz="3300" dirty="0">
                <a:solidFill>
                  <a:srgbClr val="000000"/>
                </a:solidFill>
                <a:latin typeface="Roboto Bold"/>
              </a:rPr>
              <a:t>, </a:t>
            </a:r>
            <a:r>
              <a:rPr lang="en-US" sz="3300" dirty="0" err="1">
                <a:solidFill>
                  <a:srgbClr val="000000"/>
                </a:solidFill>
                <a:latin typeface="Roboto Bold"/>
              </a:rPr>
              <a:t>материнства</a:t>
            </a:r>
            <a:r>
              <a:rPr lang="en-US" sz="3300" dirty="0">
                <a:solidFill>
                  <a:srgbClr val="000000"/>
                </a:solidFill>
                <a:latin typeface="Roboto Bold"/>
              </a:rPr>
              <a:t>, </a:t>
            </a:r>
            <a:r>
              <a:rPr lang="en-US" sz="3300" dirty="0" err="1">
                <a:solidFill>
                  <a:srgbClr val="000000"/>
                </a:solidFill>
                <a:latin typeface="Roboto Bold"/>
              </a:rPr>
              <a:t>отцовства</a:t>
            </a:r>
            <a:r>
              <a:rPr lang="en-US" sz="3300" dirty="0">
                <a:solidFill>
                  <a:srgbClr val="000000"/>
                </a:solidFill>
                <a:latin typeface="Roboto Bold"/>
              </a:rPr>
              <a:t> и </a:t>
            </a:r>
            <a:r>
              <a:rPr lang="en-US" sz="3300" dirty="0" err="1">
                <a:solidFill>
                  <a:srgbClr val="000000"/>
                </a:solidFill>
                <a:latin typeface="Roboto Bold"/>
              </a:rPr>
              <a:t>детства</a:t>
            </a:r>
            <a:endParaRPr lang="en-US" sz="3300" dirty="0">
              <a:solidFill>
                <a:srgbClr val="000000"/>
              </a:solidFill>
              <a:latin typeface="Roboto Bold"/>
            </a:endParaRP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814334" y="262757"/>
            <a:ext cx="1753383" cy="2030233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728446" y="1171902"/>
            <a:ext cx="11093053" cy="3536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40"/>
              </a:lnSpc>
              <a:spcBef>
                <a:spcPct val="0"/>
              </a:spcBef>
            </a:pPr>
            <a:r>
              <a:rPr lang="en-US" sz="2000" dirty="0" err="1">
                <a:solidFill>
                  <a:srgbClr val="000000"/>
                </a:solidFill>
                <a:latin typeface="Roboto"/>
              </a:rPr>
              <a:t>Укрепление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института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семьи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и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семейных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ценностей</a:t>
            </a:r>
            <a:endParaRPr lang="en-US" sz="2000" dirty="0">
              <a:solidFill>
                <a:srgbClr val="000000"/>
              </a:solidFill>
              <a:latin typeface="Roboto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721915" y="2420581"/>
            <a:ext cx="16684526" cy="3536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40"/>
              </a:lnSpc>
              <a:spcBef>
                <a:spcPct val="0"/>
              </a:spcBef>
            </a:pPr>
            <a:r>
              <a:rPr lang="en-US" sz="2000" dirty="0">
                <a:solidFill>
                  <a:srgbClr val="000000"/>
                </a:solidFill>
                <a:latin typeface="Roboto"/>
              </a:rPr>
              <a:t>Социальная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адаптация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детей-инвалидов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, поддержка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семей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с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детьми-инвалидами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родителей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с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ограниченными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возможностями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здоровья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93349" y="3383420"/>
            <a:ext cx="16741657" cy="706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40"/>
              </a:lnSpc>
              <a:spcBef>
                <a:spcPct val="0"/>
              </a:spcBef>
            </a:pPr>
            <a:r>
              <a:rPr lang="en-US" sz="2000" dirty="0" err="1">
                <a:solidFill>
                  <a:srgbClr val="000000"/>
                </a:solidFill>
                <a:latin typeface="Roboto"/>
              </a:rPr>
              <a:t>Профилактика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социального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сиротства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, в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том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числе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раннее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выявление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семейного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неблагополучия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и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организация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оказания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всесторонней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помощи</a:t>
            </a:r>
            <a:endParaRPr lang="en-US" sz="2000" dirty="0">
              <a:solidFill>
                <a:srgbClr val="000000"/>
              </a:solidFill>
              <a:latin typeface="Roboto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693349" y="4288127"/>
            <a:ext cx="6906816" cy="333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40"/>
              </a:lnSpc>
              <a:spcBef>
                <a:spcPct val="0"/>
              </a:spcBef>
            </a:pPr>
            <a:r>
              <a:rPr lang="en-US" sz="2000" dirty="0" err="1">
                <a:solidFill>
                  <a:srgbClr val="000000"/>
                </a:solidFill>
                <a:latin typeface="Roboto"/>
              </a:rPr>
              <a:t>Содействие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устройству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детей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в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семьи</a:t>
            </a:r>
            <a:endParaRPr lang="en-US" sz="2000" dirty="0">
              <a:solidFill>
                <a:srgbClr val="000000"/>
              </a:solidFill>
              <a:latin typeface="Roboto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693349" y="4976716"/>
            <a:ext cx="16281544" cy="3590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40"/>
              </a:lnSpc>
              <a:spcBef>
                <a:spcPct val="0"/>
              </a:spcBef>
            </a:pPr>
            <a:r>
              <a:rPr lang="en-US" sz="2000" dirty="0">
                <a:solidFill>
                  <a:srgbClr val="000000"/>
                </a:solidFill>
                <a:latin typeface="Roboto"/>
              </a:rPr>
              <a:t>Социальная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адаптация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детей-сирот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и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детей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оставшихся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без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попечения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родителей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подготовка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их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к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самостоятельной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взрослой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жизни</a:t>
            </a:r>
            <a:endParaRPr lang="en-US" sz="2000" dirty="0">
              <a:solidFill>
                <a:srgbClr val="000000"/>
              </a:solidFill>
              <a:latin typeface="Roboto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721915" y="1806974"/>
            <a:ext cx="10044161" cy="3590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40"/>
              </a:lnSpc>
              <a:spcBef>
                <a:spcPct val="0"/>
              </a:spcBef>
            </a:pPr>
            <a:r>
              <a:rPr lang="en-US" sz="2000" dirty="0" err="1">
                <a:solidFill>
                  <a:srgbClr val="000000"/>
                </a:solidFill>
                <a:latin typeface="Roboto"/>
              </a:rPr>
              <a:t>Профилактика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домашнего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насилия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жестокого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обращения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с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детьми</a:t>
            </a:r>
            <a:endParaRPr lang="en-US" sz="2000" dirty="0">
              <a:solidFill>
                <a:srgbClr val="000000"/>
              </a:solidFill>
              <a:latin typeface="Roboto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704498" y="5621735"/>
            <a:ext cx="15771365" cy="3590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40"/>
              </a:lnSpc>
              <a:spcBef>
                <a:spcPct val="0"/>
              </a:spcBef>
            </a:pPr>
            <a:r>
              <a:rPr lang="en-US" sz="2000" dirty="0" err="1">
                <a:solidFill>
                  <a:srgbClr val="000000"/>
                </a:solidFill>
                <a:latin typeface="Roboto"/>
              </a:rPr>
              <a:t>Постинтернатное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сопровождение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молодых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людей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из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числа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детей-сирот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и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детей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оставшихся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без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попечения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родителей</a:t>
            </a:r>
            <a:endParaRPr lang="en-US" sz="2000" dirty="0">
              <a:solidFill>
                <a:srgbClr val="000000"/>
              </a:solidFill>
              <a:latin typeface="Roboto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702321" y="6325700"/>
            <a:ext cx="10412016" cy="3590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40"/>
              </a:lnSpc>
              <a:spcBef>
                <a:spcPct val="0"/>
              </a:spcBef>
            </a:pPr>
            <a:r>
              <a:rPr lang="en-US" sz="2000" dirty="0" err="1">
                <a:solidFill>
                  <a:srgbClr val="000000"/>
                </a:solidFill>
                <a:latin typeface="Roboto"/>
              </a:rPr>
              <a:t>Развитие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у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детей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навыков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безопасного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поведения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в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городской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среде</a:t>
            </a:r>
            <a:endParaRPr lang="en-US" sz="2000" dirty="0">
              <a:solidFill>
                <a:srgbClr val="000000"/>
              </a:solidFill>
              <a:latin typeface="Roboto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687081" y="7037706"/>
            <a:ext cx="11580365" cy="3590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40"/>
              </a:lnSpc>
              <a:spcBef>
                <a:spcPct val="0"/>
              </a:spcBef>
            </a:pPr>
            <a:r>
              <a:rPr lang="en-US" sz="2000" dirty="0">
                <a:solidFill>
                  <a:srgbClr val="000000"/>
                </a:solidFill>
                <a:latin typeface="Roboto"/>
              </a:rPr>
              <a:t>Поддержка и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развитие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межпоколенческих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отношений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в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семье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и в обществе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84904" y="7709514"/>
            <a:ext cx="4551908" cy="3536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40"/>
              </a:lnSpc>
              <a:spcBef>
                <a:spcPct val="0"/>
              </a:spcBef>
            </a:pPr>
            <a:r>
              <a:rPr lang="en-US" sz="2000" dirty="0" err="1">
                <a:solidFill>
                  <a:srgbClr val="000000"/>
                </a:solidFill>
                <a:latin typeface="Roboto"/>
              </a:rPr>
              <a:t>Развитие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добрососедских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отношений</a:t>
            </a:r>
            <a:endParaRPr lang="en-US" sz="2000" dirty="0">
              <a:solidFill>
                <a:srgbClr val="000000"/>
              </a:solidFill>
              <a:latin typeface="Roboto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700143" y="8399615"/>
            <a:ext cx="15365016" cy="3590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40"/>
              </a:lnSpc>
              <a:spcBef>
                <a:spcPct val="0"/>
              </a:spcBef>
            </a:pPr>
            <a:r>
              <a:rPr lang="en-US" sz="2000" dirty="0" err="1">
                <a:solidFill>
                  <a:srgbClr val="000000"/>
                </a:solidFill>
                <a:latin typeface="Roboto"/>
              </a:rPr>
              <a:t>Реализация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партнерских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проектов по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предотвращению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семейного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неблагополучия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защите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прав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и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интересов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детей</a:t>
            </a:r>
            <a:endParaRPr lang="en-US" sz="2000" dirty="0">
              <a:solidFill>
                <a:srgbClr val="000000"/>
              </a:solidFill>
              <a:latin typeface="Roboto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721915" y="9042763"/>
            <a:ext cx="13387760" cy="706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40"/>
              </a:lnSpc>
              <a:spcBef>
                <a:spcPct val="0"/>
              </a:spcBef>
            </a:pPr>
            <a:r>
              <a:rPr lang="en-US" sz="2000" dirty="0" err="1">
                <a:solidFill>
                  <a:srgbClr val="000000"/>
                </a:solidFill>
                <a:latin typeface="Roboto"/>
              </a:rPr>
              <a:t>Профилактика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деструктивного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поведения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детей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и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подростков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реабилитация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и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социализация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несовершеннолетних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правонарушителей</a:t>
            </a:r>
            <a:endParaRPr lang="en-US" sz="2000" dirty="0">
              <a:solidFill>
                <a:srgbClr val="000000"/>
              </a:solidFill>
              <a:latin typeface="Robo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66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361816" y="8306739"/>
            <a:ext cx="1897484" cy="1061551"/>
            <a:chOff x="0" y="0"/>
            <a:chExt cx="726425" cy="406400"/>
          </a:xfrm>
        </p:grpSpPr>
        <p:sp>
          <p:nvSpPr>
            <p:cNvPr id="3" name="Freeform 3"/>
            <p:cNvSpPr/>
            <p:nvPr/>
          </p:nvSpPr>
          <p:spPr>
            <a:xfrm>
              <a:off x="17780" y="22860"/>
              <a:ext cx="701026" cy="360680"/>
            </a:xfrm>
            <a:custGeom>
              <a:avLst/>
              <a:gdLst/>
              <a:ahLst/>
              <a:cxnLst/>
              <a:rect l="l" t="t" r="r" b="b"/>
              <a:pathLst>
                <a:path w="701026" h="360680">
                  <a:moveTo>
                    <a:pt x="701026" y="180340"/>
                  </a:moveTo>
                  <a:cubicBezTo>
                    <a:pt x="701026" y="81280"/>
                    <a:pt x="621016" y="0"/>
                    <a:pt x="520686" y="0"/>
                  </a:cubicBezTo>
                  <a:lnTo>
                    <a:pt x="172720" y="0"/>
                  </a:lnTo>
                  <a:lnTo>
                    <a:pt x="172720" y="1270"/>
                  </a:lnTo>
                  <a:cubicBezTo>
                    <a:pt x="76200" y="5080"/>
                    <a:pt x="0" y="83820"/>
                    <a:pt x="0" y="180340"/>
                  </a:cubicBezTo>
                  <a:cubicBezTo>
                    <a:pt x="0" y="276860"/>
                    <a:pt x="77470" y="355600"/>
                    <a:pt x="172720" y="359410"/>
                  </a:cubicBezTo>
                  <a:lnTo>
                    <a:pt x="172720" y="360680"/>
                  </a:lnTo>
                  <a:lnTo>
                    <a:pt x="520685" y="360680"/>
                  </a:lnTo>
                  <a:cubicBezTo>
                    <a:pt x="619745" y="360680"/>
                    <a:pt x="701025" y="279400"/>
                    <a:pt x="701025" y="180340"/>
                  </a:cubicBezTo>
                  <a:close/>
                </a:path>
              </a:pathLst>
            </a:custGeom>
            <a:solidFill>
              <a:srgbClr val="FFFFFF">
                <a:alpha val="7843"/>
              </a:srgbClr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6358183" y="8449615"/>
            <a:ext cx="775800" cy="775800"/>
            <a:chOff x="0" y="0"/>
            <a:chExt cx="1034400" cy="1034400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034400" cy="10344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53923" y="153923"/>
              <a:ext cx="726554" cy="726554"/>
            </a:xfrm>
            <a:prstGeom prst="rect">
              <a:avLst/>
            </a:prstGeom>
          </p:spPr>
        </p:pic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0800000" flipH="1">
            <a:off x="16828775" y="0"/>
            <a:ext cx="1459225" cy="145922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5400000">
            <a:off x="0" y="9233231"/>
            <a:ext cx="1053769" cy="1053769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1053769" y="1028700"/>
            <a:ext cx="11890019" cy="8229600"/>
            <a:chOff x="0" y="0"/>
            <a:chExt cx="3651672" cy="252748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651672" cy="2527482"/>
            </a:xfrm>
            <a:custGeom>
              <a:avLst/>
              <a:gdLst/>
              <a:ahLst/>
              <a:cxnLst/>
              <a:rect l="l" t="t" r="r" b="b"/>
              <a:pathLst>
                <a:path w="3651672" h="2527482">
                  <a:moveTo>
                    <a:pt x="3527212" y="2527481"/>
                  </a:moveTo>
                  <a:lnTo>
                    <a:pt x="124460" y="2527481"/>
                  </a:lnTo>
                  <a:cubicBezTo>
                    <a:pt x="55880" y="2527481"/>
                    <a:pt x="0" y="2471601"/>
                    <a:pt x="0" y="240302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527212" y="0"/>
                  </a:lnTo>
                  <a:cubicBezTo>
                    <a:pt x="3595793" y="0"/>
                    <a:pt x="3651672" y="55880"/>
                    <a:pt x="3651672" y="124460"/>
                  </a:cubicBezTo>
                  <a:lnTo>
                    <a:pt x="3651672" y="2403022"/>
                  </a:lnTo>
                  <a:cubicBezTo>
                    <a:pt x="3651672" y="2471601"/>
                    <a:pt x="3595793" y="2527482"/>
                    <a:pt x="3527212" y="2527482"/>
                  </a:cubicBezTo>
                  <a:close/>
                </a:path>
              </a:pathLst>
            </a:custGeom>
            <a:solidFill>
              <a:srgbClr val="F8F4EB"/>
            </a:solidFill>
          </p:spPr>
        </p:sp>
      </p:grpSp>
      <p:sp>
        <p:nvSpPr>
          <p:cNvPr id="11" name="TextBox 11"/>
          <p:cNvSpPr txBox="1"/>
          <p:nvPr/>
        </p:nvSpPr>
        <p:spPr>
          <a:xfrm>
            <a:off x="1807220" y="3388423"/>
            <a:ext cx="10383117" cy="22338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45"/>
              </a:lnSpc>
              <a:spcBef>
                <a:spcPct val="0"/>
              </a:spcBef>
            </a:pPr>
            <a:r>
              <a:rPr lang="en-US" sz="6299" dirty="0">
                <a:solidFill>
                  <a:srgbClr val="000000"/>
                </a:solidFill>
                <a:latin typeface="Roboto Bold"/>
              </a:rPr>
              <a:t>Поддержка </a:t>
            </a:r>
            <a:r>
              <a:rPr lang="en-US" sz="6299" dirty="0" err="1">
                <a:solidFill>
                  <a:srgbClr val="000000"/>
                </a:solidFill>
                <a:latin typeface="Roboto Bold"/>
              </a:rPr>
              <a:t>молодежных</a:t>
            </a:r>
            <a:r>
              <a:rPr lang="en-US" sz="6299" dirty="0">
                <a:solidFill>
                  <a:srgbClr val="000000"/>
                </a:solidFill>
                <a:latin typeface="Roboto Bold"/>
              </a:rPr>
              <a:t> проектов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4069146" y="3234007"/>
            <a:ext cx="2117252" cy="4114800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2087967" y="7291657"/>
            <a:ext cx="6869001" cy="4472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692"/>
              </a:lnSpc>
              <a:spcBef>
                <a:spcPct val="0"/>
              </a:spcBef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069799" y="9109973"/>
            <a:ext cx="1897484" cy="1061551"/>
            <a:chOff x="0" y="0"/>
            <a:chExt cx="726425" cy="406400"/>
          </a:xfrm>
        </p:grpSpPr>
        <p:sp>
          <p:nvSpPr>
            <p:cNvPr id="3" name="Freeform 3"/>
            <p:cNvSpPr/>
            <p:nvPr/>
          </p:nvSpPr>
          <p:spPr>
            <a:xfrm>
              <a:off x="17780" y="22860"/>
              <a:ext cx="701026" cy="360680"/>
            </a:xfrm>
            <a:custGeom>
              <a:avLst/>
              <a:gdLst/>
              <a:ahLst/>
              <a:cxnLst/>
              <a:rect l="l" t="t" r="r" b="b"/>
              <a:pathLst>
                <a:path w="701026" h="360680">
                  <a:moveTo>
                    <a:pt x="701026" y="180340"/>
                  </a:moveTo>
                  <a:cubicBezTo>
                    <a:pt x="701026" y="81280"/>
                    <a:pt x="621016" y="0"/>
                    <a:pt x="520686" y="0"/>
                  </a:cubicBezTo>
                  <a:lnTo>
                    <a:pt x="172720" y="0"/>
                  </a:lnTo>
                  <a:lnTo>
                    <a:pt x="172720" y="1270"/>
                  </a:lnTo>
                  <a:cubicBezTo>
                    <a:pt x="76200" y="5080"/>
                    <a:pt x="0" y="83820"/>
                    <a:pt x="0" y="180340"/>
                  </a:cubicBezTo>
                  <a:cubicBezTo>
                    <a:pt x="0" y="276860"/>
                    <a:pt x="77470" y="355600"/>
                    <a:pt x="172720" y="359410"/>
                  </a:cubicBezTo>
                  <a:lnTo>
                    <a:pt x="172720" y="360680"/>
                  </a:lnTo>
                  <a:lnTo>
                    <a:pt x="520685" y="360680"/>
                  </a:lnTo>
                  <a:cubicBezTo>
                    <a:pt x="619745" y="360680"/>
                    <a:pt x="701025" y="279400"/>
                    <a:pt x="701025" y="180340"/>
                  </a:cubicBezTo>
                  <a:close/>
                </a:path>
              </a:pathLst>
            </a:custGeom>
            <a:solidFill>
              <a:srgbClr val="2A377F">
                <a:alpha val="7843"/>
              </a:srgbClr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943203" y="9258300"/>
            <a:ext cx="775800" cy="7758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133983" y="9368290"/>
            <a:ext cx="544916" cy="544916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4038600" y="78866"/>
            <a:ext cx="8558343" cy="6027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686"/>
              </a:lnSpc>
              <a:spcBef>
                <a:spcPct val="0"/>
              </a:spcBef>
            </a:pPr>
            <a:r>
              <a:rPr lang="en-US" sz="3300" dirty="0">
                <a:solidFill>
                  <a:srgbClr val="000000"/>
                </a:solidFill>
                <a:latin typeface="Roboto Bold"/>
              </a:rPr>
              <a:t> Поддержка </a:t>
            </a:r>
            <a:r>
              <a:rPr lang="en-US" sz="3300" dirty="0" err="1">
                <a:solidFill>
                  <a:srgbClr val="000000"/>
                </a:solidFill>
                <a:latin typeface="Roboto Bold"/>
              </a:rPr>
              <a:t>молодежных</a:t>
            </a:r>
            <a:r>
              <a:rPr lang="en-US" sz="3300" dirty="0">
                <a:solidFill>
                  <a:srgbClr val="000000"/>
                </a:solidFill>
                <a:latin typeface="Roboto Bold"/>
              </a:rPr>
              <a:t> проектов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800462" y="404240"/>
            <a:ext cx="1218079" cy="2367292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763805" y="1223613"/>
            <a:ext cx="11948531" cy="3590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40"/>
              </a:lnSpc>
              <a:spcBef>
                <a:spcPct val="0"/>
              </a:spcBef>
            </a:pPr>
            <a:r>
              <a:rPr lang="en-US" sz="2000" dirty="0" err="1">
                <a:solidFill>
                  <a:srgbClr val="000000"/>
                </a:solidFill>
                <a:latin typeface="Roboto"/>
              </a:rPr>
              <a:t>Развитие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научно-технического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и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художественного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творчества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детей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и молодежи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76868" y="1959959"/>
            <a:ext cx="14310731" cy="3590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40"/>
              </a:lnSpc>
              <a:spcBef>
                <a:spcPct val="0"/>
              </a:spcBef>
            </a:pPr>
            <a:r>
              <a:rPr lang="en-US" sz="2000" dirty="0" err="1">
                <a:solidFill>
                  <a:srgbClr val="000000"/>
                </a:solidFill>
                <a:latin typeface="Roboto"/>
              </a:rPr>
              <a:t>Деятельность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молодежных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организаций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направленная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на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вовлечение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молодежи в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развитие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территорий</a:t>
            </a:r>
            <a:endParaRPr lang="en-US" sz="2000" dirty="0">
              <a:solidFill>
                <a:srgbClr val="000000"/>
              </a:solidFill>
              <a:latin typeface="Roboto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776869" y="3563548"/>
            <a:ext cx="11034131" cy="3590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40"/>
              </a:lnSpc>
              <a:spcBef>
                <a:spcPct val="0"/>
              </a:spcBef>
            </a:pPr>
            <a:r>
              <a:rPr lang="en-US" sz="2000" dirty="0" err="1">
                <a:solidFill>
                  <a:srgbClr val="000000"/>
                </a:solidFill>
                <a:latin typeface="Roboto"/>
              </a:rPr>
              <a:t>Профориентация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и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содействие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трудоустройству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молодежи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76868" y="2809002"/>
            <a:ext cx="8443331" cy="3590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40"/>
              </a:lnSpc>
              <a:spcBef>
                <a:spcPct val="0"/>
              </a:spcBef>
            </a:pPr>
            <a:r>
              <a:rPr lang="en-US" sz="2000" dirty="0" err="1">
                <a:solidFill>
                  <a:srgbClr val="000000"/>
                </a:solidFill>
                <a:latin typeface="Roboto"/>
              </a:rPr>
              <a:t>Развитие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добровольчества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в молодежной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среде</a:t>
            </a:r>
            <a:endParaRPr lang="en-US" sz="2000" dirty="0">
              <a:solidFill>
                <a:srgbClr val="000000"/>
              </a:solidFill>
              <a:latin typeface="Roboto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776869" y="4441103"/>
            <a:ext cx="10743009" cy="3536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40"/>
              </a:lnSpc>
              <a:spcBef>
                <a:spcPct val="0"/>
              </a:spcBef>
            </a:pPr>
            <a:r>
              <a:rPr lang="en-US" sz="2000" dirty="0" err="1">
                <a:solidFill>
                  <a:srgbClr val="000000"/>
                </a:solidFill>
                <a:latin typeface="Roboto"/>
              </a:rPr>
              <a:t>Формирование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у школьников и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студентов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навыков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ведения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бизнеса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и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проектной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работы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76869" y="5380243"/>
            <a:ext cx="11034131" cy="3590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40"/>
              </a:lnSpc>
              <a:spcBef>
                <a:spcPct val="0"/>
              </a:spcBef>
            </a:pPr>
            <a:r>
              <a:rPr lang="en-US" sz="2000" dirty="0" err="1">
                <a:solidFill>
                  <a:srgbClr val="000000"/>
                </a:solidFill>
                <a:latin typeface="Roboto"/>
              </a:rPr>
              <a:t>Деятельность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детей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и молодежи в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сфере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краеведения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и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экологии</a:t>
            </a:r>
            <a:endParaRPr lang="en-US" sz="2000" dirty="0">
              <a:solidFill>
                <a:srgbClr val="000000"/>
              </a:solidFill>
              <a:latin typeface="Roboto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776869" y="6184700"/>
            <a:ext cx="16166334" cy="706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40"/>
              </a:lnSpc>
              <a:spcBef>
                <a:spcPct val="0"/>
              </a:spcBef>
            </a:pPr>
            <a:r>
              <a:rPr lang="en-US" sz="2000" dirty="0" err="1">
                <a:solidFill>
                  <a:srgbClr val="000000"/>
                </a:solidFill>
                <a:latin typeface="Roboto"/>
              </a:rPr>
              <a:t>Содействие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повышению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уровня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занятости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молодежи в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небольших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населенных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пунктах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и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моногородах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развитие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общедоступной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инфраструктуры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для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молодежи в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сельской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местности</a:t>
            </a:r>
            <a:endParaRPr lang="en-US" sz="2000" dirty="0">
              <a:solidFill>
                <a:srgbClr val="000000"/>
              </a:solidFill>
              <a:latin typeface="Roboto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776869" y="7342737"/>
            <a:ext cx="6538331" cy="3590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40"/>
              </a:lnSpc>
              <a:spcBef>
                <a:spcPct val="0"/>
              </a:spcBef>
            </a:pPr>
            <a:r>
              <a:rPr lang="en-US" sz="2000" dirty="0">
                <a:solidFill>
                  <a:srgbClr val="000000"/>
                </a:solidFill>
                <a:latin typeface="Roboto"/>
              </a:rPr>
              <a:t>Поддержка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детских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и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молодежных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сообществ</a:t>
            </a:r>
            <a:endParaRPr lang="en-US" sz="2000" dirty="0">
              <a:solidFill>
                <a:srgbClr val="000000"/>
              </a:solidFill>
              <a:latin typeface="Roboto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763805" y="8284395"/>
            <a:ext cx="16596731" cy="3590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40"/>
              </a:lnSpc>
              <a:spcBef>
                <a:spcPct val="0"/>
              </a:spcBef>
            </a:pPr>
            <a:r>
              <a:rPr lang="en-US" sz="2000" dirty="0" err="1">
                <a:solidFill>
                  <a:srgbClr val="000000"/>
                </a:solidFill>
                <a:latin typeface="Roboto"/>
              </a:rPr>
              <a:t>Реализация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молодежных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проектов по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направлениям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деятельности социально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ориентированных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некоммерческих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организаций</a:t>
            </a:r>
            <a:endParaRPr lang="en-US" sz="2000" dirty="0">
              <a:solidFill>
                <a:srgbClr val="000000"/>
              </a:solidFill>
              <a:latin typeface="Robo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66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361816" y="8306739"/>
            <a:ext cx="1897484" cy="1061551"/>
            <a:chOff x="0" y="0"/>
            <a:chExt cx="726425" cy="406400"/>
          </a:xfrm>
        </p:grpSpPr>
        <p:sp>
          <p:nvSpPr>
            <p:cNvPr id="3" name="Freeform 3"/>
            <p:cNvSpPr/>
            <p:nvPr/>
          </p:nvSpPr>
          <p:spPr>
            <a:xfrm>
              <a:off x="17780" y="22860"/>
              <a:ext cx="701026" cy="360680"/>
            </a:xfrm>
            <a:custGeom>
              <a:avLst/>
              <a:gdLst/>
              <a:ahLst/>
              <a:cxnLst/>
              <a:rect l="l" t="t" r="r" b="b"/>
              <a:pathLst>
                <a:path w="701026" h="360680">
                  <a:moveTo>
                    <a:pt x="701026" y="180340"/>
                  </a:moveTo>
                  <a:cubicBezTo>
                    <a:pt x="701026" y="81280"/>
                    <a:pt x="621016" y="0"/>
                    <a:pt x="520686" y="0"/>
                  </a:cubicBezTo>
                  <a:lnTo>
                    <a:pt x="172720" y="0"/>
                  </a:lnTo>
                  <a:lnTo>
                    <a:pt x="172720" y="1270"/>
                  </a:lnTo>
                  <a:cubicBezTo>
                    <a:pt x="76200" y="5080"/>
                    <a:pt x="0" y="83820"/>
                    <a:pt x="0" y="180340"/>
                  </a:cubicBezTo>
                  <a:cubicBezTo>
                    <a:pt x="0" y="276860"/>
                    <a:pt x="77470" y="355600"/>
                    <a:pt x="172720" y="359410"/>
                  </a:cubicBezTo>
                  <a:lnTo>
                    <a:pt x="172720" y="360680"/>
                  </a:lnTo>
                  <a:lnTo>
                    <a:pt x="520685" y="360680"/>
                  </a:lnTo>
                  <a:cubicBezTo>
                    <a:pt x="619745" y="360680"/>
                    <a:pt x="701025" y="279400"/>
                    <a:pt x="701025" y="180340"/>
                  </a:cubicBezTo>
                  <a:close/>
                </a:path>
              </a:pathLst>
            </a:custGeom>
            <a:solidFill>
              <a:srgbClr val="454699">
                <a:alpha val="7843"/>
              </a:srgbClr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6358183" y="8449615"/>
            <a:ext cx="775800" cy="775800"/>
            <a:chOff x="0" y="0"/>
            <a:chExt cx="1034400" cy="1034400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034400" cy="10344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53923" y="153923"/>
              <a:ext cx="726554" cy="726554"/>
            </a:xfrm>
            <a:prstGeom prst="rect">
              <a:avLst/>
            </a:prstGeom>
          </p:spPr>
        </p:pic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0800000" flipH="1">
            <a:off x="16828775" y="0"/>
            <a:ext cx="1459225" cy="145922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5400000">
            <a:off x="0" y="9233231"/>
            <a:ext cx="1053769" cy="1053769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1053769" y="1028700"/>
            <a:ext cx="11890019" cy="8229600"/>
            <a:chOff x="0" y="0"/>
            <a:chExt cx="3651672" cy="252748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651672" cy="2527482"/>
            </a:xfrm>
            <a:custGeom>
              <a:avLst/>
              <a:gdLst/>
              <a:ahLst/>
              <a:cxnLst/>
              <a:rect l="l" t="t" r="r" b="b"/>
              <a:pathLst>
                <a:path w="3651672" h="2527482">
                  <a:moveTo>
                    <a:pt x="3527212" y="2527481"/>
                  </a:moveTo>
                  <a:lnTo>
                    <a:pt x="124460" y="2527481"/>
                  </a:lnTo>
                  <a:cubicBezTo>
                    <a:pt x="55880" y="2527481"/>
                    <a:pt x="0" y="2471601"/>
                    <a:pt x="0" y="240302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527212" y="0"/>
                  </a:lnTo>
                  <a:cubicBezTo>
                    <a:pt x="3595793" y="0"/>
                    <a:pt x="3651672" y="55880"/>
                    <a:pt x="3651672" y="124460"/>
                  </a:cubicBezTo>
                  <a:lnTo>
                    <a:pt x="3651672" y="2403022"/>
                  </a:lnTo>
                  <a:cubicBezTo>
                    <a:pt x="3651672" y="2471601"/>
                    <a:pt x="3595793" y="2527482"/>
                    <a:pt x="3527212" y="2527482"/>
                  </a:cubicBezTo>
                  <a:close/>
                </a:path>
              </a:pathLst>
            </a:custGeom>
            <a:solidFill>
              <a:srgbClr val="F8F4EB"/>
            </a:solidFill>
          </p:spPr>
        </p:sp>
      </p:grpSp>
      <p:sp>
        <p:nvSpPr>
          <p:cNvPr id="11" name="TextBox 11"/>
          <p:cNvSpPr txBox="1"/>
          <p:nvPr/>
        </p:nvSpPr>
        <p:spPr>
          <a:xfrm>
            <a:off x="1807220" y="2848054"/>
            <a:ext cx="10383117" cy="45007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45"/>
              </a:lnSpc>
              <a:spcBef>
                <a:spcPct val="0"/>
              </a:spcBef>
            </a:pPr>
            <a:r>
              <a:rPr lang="en-US" sz="6299" dirty="0">
                <a:solidFill>
                  <a:srgbClr val="000000"/>
                </a:solidFill>
                <a:latin typeface="Roboto Bold"/>
              </a:rPr>
              <a:t>Поддержка проектов в области </a:t>
            </a:r>
            <a:r>
              <a:rPr lang="en-US" sz="6299" dirty="0" err="1">
                <a:solidFill>
                  <a:srgbClr val="000000"/>
                </a:solidFill>
                <a:latin typeface="Roboto Bold"/>
              </a:rPr>
              <a:t>науки</a:t>
            </a:r>
            <a:r>
              <a:rPr lang="en-US" sz="6299" dirty="0">
                <a:solidFill>
                  <a:srgbClr val="000000"/>
                </a:solidFill>
                <a:latin typeface="Roboto Bold"/>
              </a:rPr>
              <a:t>, образования, </a:t>
            </a:r>
            <a:r>
              <a:rPr lang="en-US" sz="6299" dirty="0" err="1">
                <a:solidFill>
                  <a:srgbClr val="000000"/>
                </a:solidFill>
                <a:latin typeface="Roboto Bold"/>
              </a:rPr>
              <a:t>просвещения</a:t>
            </a:r>
            <a:endParaRPr lang="en-US" sz="6299" dirty="0">
              <a:solidFill>
                <a:srgbClr val="000000"/>
              </a:solidFill>
              <a:latin typeface="Roboto Bold"/>
            </a:endParaRP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3523139" y="3112468"/>
            <a:ext cx="4214413" cy="4114800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2087967" y="7291657"/>
            <a:ext cx="6869001" cy="4472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692"/>
              </a:lnSpc>
              <a:spcBef>
                <a:spcPct val="0"/>
              </a:spcBef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069799" y="9109973"/>
            <a:ext cx="1897484" cy="1061551"/>
            <a:chOff x="0" y="0"/>
            <a:chExt cx="726425" cy="406400"/>
          </a:xfrm>
        </p:grpSpPr>
        <p:sp>
          <p:nvSpPr>
            <p:cNvPr id="3" name="Freeform 3"/>
            <p:cNvSpPr/>
            <p:nvPr/>
          </p:nvSpPr>
          <p:spPr>
            <a:xfrm>
              <a:off x="17780" y="22860"/>
              <a:ext cx="701026" cy="360680"/>
            </a:xfrm>
            <a:custGeom>
              <a:avLst/>
              <a:gdLst/>
              <a:ahLst/>
              <a:cxnLst/>
              <a:rect l="l" t="t" r="r" b="b"/>
              <a:pathLst>
                <a:path w="701026" h="360680">
                  <a:moveTo>
                    <a:pt x="701026" y="180340"/>
                  </a:moveTo>
                  <a:cubicBezTo>
                    <a:pt x="701026" y="81280"/>
                    <a:pt x="621016" y="0"/>
                    <a:pt x="520686" y="0"/>
                  </a:cubicBezTo>
                  <a:lnTo>
                    <a:pt x="172720" y="0"/>
                  </a:lnTo>
                  <a:lnTo>
                    <a:pt x="172720" y="1270"/>
                  </a:lnTo>
                  <a:cubicBezTo>
                    <a:pt x="76200" y="5080"/>
                    <a:pt x="0" y="83820"/>
                    <a:pt x="0" y="180340"/>
                  </a:cubicBezTo>
                  <a:cubicBezTo>
                    <a:pt x="0" y="276860"/>
                    <a:pt x="77470" y="355600"/>
                    <a:pt x="172720" y="359410"/>
                  </a:cubicBezTo>
                  <a:lnTo>
                    <a:pt x="172720" y="360680"/>
                  </a:lnTo>
                  <a:lnTo>
                    <a:pt x="520685" y="360680"/>
                  </a:lnTo>
                  <a:cubicBezTo>
                    <a:pt x="619745" y="360680"/>
                    <a:pt x="701025" y="279400"/>
                    <a:pt x="701025" y="180340"/>
                  </a:cubicBezTo>
                  <a:close/>
                </a:path>
              </a:pathLst>
            </a:custGeom>
            <a:solidFill>
              <a:srgbClr val="FC6960">
                <a:alpha val="7843"/>
              </a:srgbClr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943203" y="9258300"/>
            <a:ext cx="775800" cy="7758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133983" y="9368290"/>
            <a:ext cx="544916" cy="544916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725582" y="703326"/>
            <a:ext cx="14753363" cy="6027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686"/>
              </a:lnSpc>
              <a:spcBef>
                <a:spcPct val="0"/>
              </a:spcBef>
            </a:pPr>
            <a:r>
              <a:rPr lang="en-US" sz="3300" dirty="0">
                <a:solidFill>
                  <a:srgbClr val="000000"/>
                </a:solidFill>
                <a:latin typeface="Roboto Bold"/>
              </a:rPr>
              <a:t> Поддержка проектов в области </a:t>
            </a:r>
            <a:r>
              <a:rPr lang="en-US" sz="3300" dirty="0" err="1">
                <a:solidFill>
                  <a:srgbClr val="000000"/>
                </a:solidFill>
                <a:latin typeface="Roboto Bold"/>
              </a:rPr>
              <a:t>науки</a:t>
            </a:r>
            <a:r>
              <a:rPr lang="en-US" sz="3300" dirty="0">
                <a:solidFill>
                  <a:srgbClr val="000000"/>
                </a:solidFill>
                <a:latin typeface="Roboto Bold"/>
              </a:rPr>
              <a:t>, образования, </a:t>
            </a:r>
            <a:r>
              <a:rPr lang="en-US" sz="3300" dirty="0" err="1">
                <a:solidFill>
                  <a:srgbClr val="000000"/>
                </a:solidFill>
                <a:latin typeface="Roboto Bold"/>
              </a:rPr>
              <a:t>просвещения</a:t>
            </a:r>
            <a:endParaRPr lang="en-US" sz="3300" dirty="0">
              <a:solidFill>
                <a:srgbClr val="000000"/>
              </a:solidFill>
              <a:latin typeface="Roboto Bold"/>
            </a:endParaRP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896090" y="138787"/>
            <a:ext cx="1822913" cy="1779826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681268" y="2125153"/>
            <a:ext cx="9338816" cy="3536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4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Roboto"/>
              </a:rPr>
              <a:t>Апробация и развитие инновационных образовательных подходов и практик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71843" y="2786658"/>
            <a:ext cx="16069799" cy="3536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40"/>
              </a:lnSpc>
              <a:spcBef>
                <a:spcPct val="0"/>
              </a:spcBef>
            </a:pPr>
            <a:r>
              <a:rPr lang="en-US" sz="2000" dirty="0" err="1">
                <a:solidFill>
                  <a:srgbClr val="000000"/>
                </a:solidFill>
                <a:latin typeface="Roboto"/>
              </a:rPr>
              <a:t>Развитие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эффективных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способов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повышения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квалификации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педагогических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работников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и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управленцев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в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сфере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образования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81268" y="3368101"/>
            <a:ext cx="16553283" cy="706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40"/>
              </a:lnSpc>
              <a:spcBef>
                <a:spcPct val="0"/>
              </a:spcBef>
            </a:pPr>
            <a:r>
              <a:rPr lang="en-US" sz="2000" dirty="0">
                <a:solidFill>
                  <a:srgbClr val="000000"/>
                </a:solidFill>
                <a:latin typeface="Roboto"/>
              </a:rPr>
              <a:t>Поддержка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конкурсов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и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других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мероприятий, направленных на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раскрытие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педагогического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мастерства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и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повышение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социального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статуса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педагогических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работников</a:t>
            </a:r>
            <a:endParaRPr lang="en-US" sz="2000" dirty="0">
              <a:solidFill>
                <a:srgbClr val="000000"/>
              </a:solidFill>
              <a:latin typeface="Roboto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639522" y="4292503"/>
            <a:ext cx="13990878" cy="3590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40"/>
              </a:lnSpc>
              <a:spcBef>
                <a:spcPct val="0"/>
              </a:spcBef>
            </a:pPr>
            <a:r>
              <a:rPr lang="en-US" sz="2000" dirty="0" err="1">
                <a:solidFill>
                  <a:srgbClr val="000000"/>
                </a:solidFill>
                <a:latin typeface="Roboto"/>
              </a:rPr>
              <a:t>Содействие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повышению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мотивации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людей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к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обучению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и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развитию</a:t>
            </a:r>
            <a:endParaRPr lang="en-US" sz="2000" dirty="0">
              <a:solidFill>
                <a:srgbClr val="000000"/>
              </a:solidFill>
              <a:latin typeface="Roboto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639522" y="4938077"/>
            <a:ext cx="11804154" cy="3536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40"/>
              </a:lnSpc>
              <a:spcBef>
                <a:spcPct val="0"/>
              </a:spcBef>
            </a:pPr>
            <a:r>
              <a:rPr lang="en-US" sz="2000" dirty="0" err="1">
                <a:solidFill>
                  <a:srgbClr val="000000"/>
                </a:solidFill>
                <a:latin typeface="Roboto"/>
              </a:rPr>
              <a:t>Содействие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повышению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качества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образования учащихся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из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отдаленных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малокомплектных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школ</a:t>
            </a:r>
            <a:endParaRPr lang="en-US" sz="2000" dirty="0">
              <a:solidFill>
                <a:srgbClr val="000000"/>
              </a:solidFill>
              <a:latin typeface="Roboto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671843" y="5645732"/>
            <a:ext cx="17133983" cy="3536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4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Roboto"/>
              </a:rPr>
              <a:t>Содействие получению профессионального образования в отдаленных от крупных городов территориях путем дистанционного обучения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71843" y="6293421"/>
            <a:ext cx="17805826" cy="706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40"/>
              </a:lnSpc>
              <a:spcBef>
                <a:spcPct val="0"/>
              </a:spcBef>
            </a:pPr>
            <a:r>
              <a:rPr lang="en-US" sz="2000" dirty="0" err="1">
                <a:solidFill>
                  <a:srgbClr val="000000"/>
                </a:solidFill>
                <a:latin typeface="Roboto"/>
              </a:rPr>
              <a:t>Оказание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дополнительной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поддержки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молодым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педагогическим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работникам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и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ученым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при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переезде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в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отдаленные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от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крупных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городов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территории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714680" y="7213714"/>
            <a:ext cx="8019604" cy="3536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4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Roboto"/>
              </a:rPr>
              <a:t>Продвижение и расширение практики инклюзивного образования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725583" y="7828445"/>
            <a:ext cx="16217620" cy="706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40"/>
              </a:lnSpc>
              <a:spcBef>
                <a:spcPct val="0"/>
              </a:spcBef>
            </a:pPr>
            <a:r>
              <a:rPr lang="en-US" sz="2000" dirty="0" err="1">
                <a:solidFill>
                  <a:srgbClr val="000000"/>
                </a:solidFill>
                <a:latin typeface="Roboto"/>
              </a:rPr>
              <a:t>Содействие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деятельности в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сфере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изучения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и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популяризации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русского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языка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и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литературы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, поддержка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литературного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творчества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и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мотивации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к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чтению</a:t>
            </a:r>
            <a:endParaRPr lang="en-US" sz="2000" dirty="0">
              <a:solidFill>
                <a:srgbClr val="000000"/>
              </a:solidFill>
              <a:latin typeface="Roboto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725583" y="8940080"/>
            <a:ext cx="14753363" cy="706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40"/>
              </a:lnSpc>
              <a:spcBef>
                <a:spcPct val="0"/>
              </a:spcBef>
            </a:pPr>
            <a:r>
              <a:rPr lang="en-US" sz="2000" dirty="0" err="1">
                <a:solidFill>
                  <a:srgbClr val="000000"/>
                </a:solidFill>
                <a:latin typeface="Roboto"/>
              </a:rPr>
              <a:t>Содействие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и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осуществление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деятельности в области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просвещения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дополнительного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образования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детей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дополнительного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профессионального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образования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069799" y="9109973"/>
            <a:ext cx="1897484" cy="1061551"/>
            <a:chOff x="0" y="0"/>
            <a:chExt cx="726425" cy="406400"/>
          </a:xfrm>
        </p:grpSpPr>
        <p:sp>
          <p:nvSpPr>
            <p:cNvPr id="3" name="Freeform 3"/>
            <p:cNvSpPr/>
            <p:nvPr/>
          </p:nvSpPr>
          <p:spPr>
            <a:xfrm>
              <a:off x="17780" y="22860"/>
              <a:ext cx="701026" cy="360680"/>
            </a:xfrm>
            <a:custGeom>
              <a:avLst/>
              <a:gdLst/>
              <a:ahLst/>
              <a:cxnLst/>
              <a:rect l="l" t="t" r="r" b="b"/>
              <a:pathLst>
                <a:path w="701026" h="360680">
                  <a:moveTo>
                    <a:pt x="701026" y="180340"/>
                  </a:moveTo>
                  <a:cubicBezTo>
                    <a:pt x="701026" y="81280"/>
                    <a:pt x="621016" y="0"/>
                    <a:pt x="520686" y="0"/>
                  </a:cubicBezTo>
                  <a:lnTo>
                    <a:pt x="172720" y="0"/>
                  </a:lnTo>
                  <a:lnTo>
                    <a:pt x="172720" y="1270"/>
                  </a:lnTo>
                  <a:cubicBezTo>
                    <a:pt x="76200" y="5080"/>
                    <a:pt x="0" y="83820"/>
                    <a:pt x="0" y="180340"/>
                  </a:cubicBezTo>
                  <a:cubicBezTo>
                    <a:pt x="0" y="276860"/>
                    <a:pt x="77470" y="355600"/>
                    <a:pt x="172720" y="359410"/>
                  </a:cubicBezTo>
                  <a:lnTo>
                    <a:pt x="172720" y="360680"/>
                  </a:lnTo>
                  <a:lnTo>
                    <a:pt x="520685" y="360680"/>
                  </a:lnTo>
                  <a:cubicBezTo>
                    <a:pt x="619745" y="360680"/>
                    <a:pt x="701025" y="279400"/>
                    <a:pt x="701025" y="180340"/>
                  </a:cubicBezTo>
                  <a:close/>
                </a:path>
              </a:pathLst>
            </a:custGeom>
            <a:solidFill>
              <a:srgbClr val="FC6960">
                <a:alpha val="7843"/>
              </a:srgbClr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943203" y="9258300"/>
            <a:ext cx="775800" cy="7758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133983" y="9368290"/>
            <a:ext cx="544916" cy="544916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219200" y="703326"/>
            <a:ext cx="14247311" cy="6027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686"/>
              </a:lnSpc>
              <a:spcBef>
                <a:spcPct val="0"/>
              </a:spcBef>
            </a:pPr>
            <a:r>
              <a:rPr lang="en-US" sz="3300" dirty="0">
                <a:solidFill>
                  <a:srgbClr val="000000"/>
                </a:solidFill>
                <a:latin typeface="Roboto Bold"/>
              </a:rPr>
              <a:t> Поддержка проектов в области </a:t>
            </a:r>
            <a:r>
              <a:rPr lang="en-US" sz="3300" dirty="0" err="1">
                <a:solidFill>
                  <a:srgbClr val="000000"/>
                </a:solidFill>
                <a:latin typeface="Roboto Bold"/>
              </a:rPr>
              <a:t>науки</a:t>
            </a:r>
            <a:r>
              <a:rPr lang="en-US" sz="3300" dirty="0">
                <a:solidFill>
                  <a:srgbClr val="000000"/>
                </a:solidFill>
                <a:latin typeface="Roboto Bold"/>
              </a:rPr>
              <a:t>, образования, </a:t>
            </a:r>
            <a:r>
              <a:rPr lang="en-US" sz="3300" dirty="0" err="1">
                <a:solidFill>
                  <a:srgbClr val="000000"/>
                </a:solidFill>
                <a:latin typeface="Roboto Bold"/>
              </a:rPr>
              <a:t>просвещения</a:t>
            </a:r>
            <a:endParaRPr lang="en-US" sz="3300" dirty="0">
              <a:solidFill>
                <a:srgbClr val="000000"/>
              </a:solidFill>
              <a:latin typeface="Roboto Bold"/>
            </a:endParaRP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107084" y="261691"/>
            <a:ext cx="1822913" cy="1779826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905854" y="2190029"/>
            <a:ext cx="10741951" cy="3536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40"/>
              </a:lnSpc>
              <a:spcBef>
                <a:spcPct val="0"/>
              </a:spcBef>
            </a:pPr>
            <a:r>
              <a:rPr lang="en-US" sz="2000" dirty="0" err="1">
                <a:solidFill>
                  <a:srgbClr val="000000"/>
                </a:solidFill>
                <a:latin typeface="Roboto"/>
              </a:rPr>
              <a:t>Развитие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сетевых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способов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реализации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образовательных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программ</a:t>
            </a:r>
            <a:endParaRPr lang="en-US" sz="2000" dirty="0">
              <a:solidFill>
                <a:srgbClr val="000000"/>
              </a:solidFill>
              <a:latin typeface="Roboto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905854" y="2904562"/>
            <a:ext cx="16813150" cy="706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4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Roboto"/>
              </a:rPr>
              <a:t>Развитие профессионально-общественных механизмов оценки качества образования, экспертизы изменений в системе образования, управления образованием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05854" y="4013617"/>
            <a:ext cx="7857146" cy="3590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40"/>
              </a:lnSpc>
              <a:spcBef>
                <a:spcPct val="0"/>
              </a:spcBef>
            </a:pPr>
            <a:r>
              <a:rPr lang="en-US" sz="2000" dirty="0" err="1">
                <a:solidFill>
                  <a:srgbClr val="000000"/>
                </a:solidFill>
                <a:latin typeface="Roboto"/>
              </a:rPr>
              <a:t>Продвижение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родительского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просвещения</a:t>
            </a:r>
            <a:endParaRPr lang="en-US" sz="2000" dirty="0">
              <a:solidFill>
                <a:srgbClr val="000000"/>
              </a:solidFill>
              <a:latin typeface="Roboto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931675" y="4789805"/>
            <a:ext cx="4441031" cy="3536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40"/>
              </a:lnSpc>
              <a:spcBef>
                <a:spcPct val="0"/>
              </a:spcBef>
            </a:pPr>
            <a:r>
              <a:rPr lang="en-US" sz="2000" dirty="0" err="1">
                <a:solidFill>
                  <a:srgbClr val="000000"/>
                </a:solidFill>
                <a:latin typeface="Roboto"/>
              </a:rPr>
              <a:t>Развитие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образовательного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туризма</a:t>
            </a:r>
            <a:endParaRPr lang="en-US" sz="2000" dirty="0">
              <a:solidFill>
                <a:srgbClr val="000000"/>
              </a:solidFill>
              <a:latin typeface="Roboto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905854" y="5488467"/>
            <a:ext cx="14715146" cy="3590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40"/>
              </a:lnSpc>
              <a:spcBef>
                <a:spcPct val="0"/>
              </a:spcBef>
            </a:pPr>
            <a:r>
              <a:rPr lang="en-US" sz="2000" dirty="0" err="1">
                <a:solidFill>
                  <a:srgbClr val="000000"/>
                </a:solidFill>
                <a:latin typeface="Roboto"/>
              </a:rPr>
              <a:t>Реализация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социально-образовательных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проектов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поддержки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учащимися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людей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пожилого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возраста</a:t>
            </a:r>
            <a:endParaRPr lang="en-US" sz="2000" dirty="0">
              <a:solidFill>
                <a:srgbClr val="000000"/>
              </a:solidFill>
              <a:latin typeface="Roboto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905854" y="6133714"/>
            <a:ext cx="13114946" cy="3590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40"/>
              </a:lnSpc>
              <a:spcBef>
                <a:spcPct val="0"/>
              </a:spcBef>
            </a:pPr>
            <a:r>
              <a:rPr lang="en-US" sz="2000" dirty="0" err="1">
                <a:solidFill>
                  <a:srgbClr val="000000"/>
                </a:solidFill>
                <a:latin typeface="Roboto"/>
              </a:rPr>
              <a:t>Содействие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образованию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людей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с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ограниченными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возможностями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здоровья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05854" y="6760681"/>
            <a:ext cx="16773045" cy="706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40"/>
              </a:lnSpc>
              <a:spcBef>
                <a:spcPct val="0"/>
              </a:spcBef>
            </a:pPr>
            <a:r>
              <a:rPr lang="en-US" sz="2000" dirty="0" err="1">
                <a:solidFill>
                  <a:srgbClr val="000000"/>
                </a:solidFill>
                <a:latin typeface="Roboto"/>
              </a:rPr>
              <a:t>Продвижение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интеллектуального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развития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учащихся и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воспитанников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через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конкурсы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олимпиады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исследовательскую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научную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деятельность</a:t>
            </a:r>
            <a:endParaRPr lang="en-US" sz="2000" dirty="0">
              <a:solidFill>
                <a:srgbClr val="000000"/>
              </a:solidFill>
              <a:latin typeface="Roboto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905854" y="7774641"/>
            <a:ext cx="13819584" cy="3536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40"/>
              </a:lnSpc>
              <a:spcBef>
                <a:spcPct val="0"/>
              </a:spcBef>
            </a:pPr>
            <a:r>
              <a:rPr lang="en-US" sz="2000" dirty="0" err="1">
                <a:solidFill>
                  <a:srgbClr val="000000"/>
                </a:solidFill>
                <a:latin typeface="Roboto"/>
              </a:rPr>
              <a:t>Популяризация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научной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и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технологической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деятельности,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социального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и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технологического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предпринимательства</a:t>
            </a:r>
            <a:endParaRPr lang="en-US" sz="2000" dirty="0">
              <a:solidFill>
                <a:srgbClr val="000000"/>
              </a:solidFill>
              <a:latin typeface="Roboto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936334" y="8638466"/>
            <a:ext cx="16037349" cy="3590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40"/>
              </a:lnSpc>
              <a:spcBef>
                <a:spcPct val="0"/>
              </a:spcBef>
            </a:pPr>
            <a:r>
              <a:rPr lang="en-US" sz="2000" dirty="0" err="1">
                <a:solidFill>
                  <a:srgbClr val="000000"/>
                </a:solidFill>
                <a:latin typeface="Roboto"/>
              </a:rPr>
              <a:t>Инициативные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проекты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молодых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ученых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(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без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обязательной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подготовки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отчета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о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научно-исследовательской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работе</a:t>
            </a:r>
            <a:endParaRPr lang="en-US" sz="2000" dirty="0">
              <a:solidFill>
                <a:srgbClr val="000000"/>
              </a:solidFill>
              <a:latin typeface="Roboto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905854" y="9287053"/>
            <a:ext cx="14560657" cy="3590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40"/>
              </a:lnSpc>
              <a:spcBef>
                <a:spcPct val="0"/>
              </a:spcBef>
            </a:pPr>
            <a:r>
              <a:rPr lang="en-US" sz="2000" dirty="0">
                <a:solidFill>
                  <a:srgbClr val="000000"/>
                </a:solidFill>
                <a:latin typeface="Roboto"/>
              </a:rPr>
              <a:t>Поддержка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научных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школ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лекториев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семинаров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организуемых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молодыми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учеными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и (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или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)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для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молодых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ученых</a:t>
            </a:r>
            <a:endParaRPr lang="en-US" sz="2000" dirty="0">
              <a:solidFill>
                <a:srgbClr val="000000"/>
              </a:solidFill>
              <a:latin typeface="Robo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66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361816" y="8306739"/>
            <a:ext cx="1897484" cy="1061551"/>
            <a:chOff x="0" y="0"/>
            <a:chExt cx="726425" cy="406400"/>
          </a:xfrm>
        </p:grpSpPr>
        <p:sp>
          <p:nvSpPr>
            <p:cNvPr id="3" name="Freeform 3"/>
            <p:cNvSpPr/>
            <p:nvPr/>
          </p:nvSpPr>
          <p:spPr>
            <a:xfrm>
              <a:off x="17780" y="22860"/>
              <a:ext cx="701026" cy="360680"/>
            </a:xfrm>
            <a:custGeom>
              <a:avLst/>
              <a:gdLst/>
              <a:ahLst/>
              <a:cxnLst/>
              <a:rect l="l" t="t" r="r" b="b"/>
              <a:pathLst>
                <a:path w="701026" h="360680">
                  <a:moveTo>
                    <a:pt x="701026" y="180340"/>
                  </a:moveTo>
                  <a:cubicBezTo>
                    <a:pt x="701026" y="81280"/>
                    <a:pt x="621016" y="0"/>
                    <a:pt x="520686" y="0"/>
                  </a:cubicBezTo>
                  <a:lnTo>
                    <a:pt x="172720" y="0"/>
                  </a:lnTo>
                  <a:lnTo>
                    <a:pt x="172720" y="1270"/>
                  </a:lnTo>
                  <a:cubicBezTo>
                    <a:pt x="76200" y="5080"/>
                    <a:pt x="0" y="83820"/>
                    <a:pt x="0" y="180340"/>
                  </a:cubicBezTo>
                  <a:cubicBezTo>
                    <a:pt x="0" y="276860"/>
                    <a:pt x="77470" y="355600"/>
                    <a:pt x="172720" y="359410"/>
                  </a:cubicBezTo>
                  <a:lnTo>
                    <a:pt x="172720" y="360680"/>
                  </a:lnTo>
                  <a:lnTo>
                    <a:pt x="520685" y="360680"/>
                  </a:lnTo>
                  <a:cubicBezTo>
                    <a:pt x="619745" y="360680"/>
                    <a:pt x="701025" y="279400"/>
                    <a:pt x="701025" y="180340"/>
                  </a:cubicBezTo>
                  <a:close/>
                </a:path>
              </a:pathLst>
            </a:custGeom>
            <a:solidFill>
              <a:srgbClr val="FFFFFF">
                <a:alpha val="7843"/>
              </a:srgbClr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6358183" y="8449615"/>
            <a:ext cx="775800" cy="775800"/>
            <a:chOff x="0" y="0"/>
            <a:chExt cx="1034400" cy="1034400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034400" cy="10344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53923" y="153923"/>
              <a:ext cx="726554" cy="726554"/>
            </a:xfrm>
            <a:prstGeom prst="rect">
              <a:avLst/>
            </a:prstGeom>
          </p:spPr>
        </p:pic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0800000" flipH="1">
            <a:off x="16828775" y="0"/>
            <a:ext cx="1459225" cy="145922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5400000">
            <a:off x="0" y="9233231"/>
            <a:ext cx="1053769" cy="1053769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1053769" y="1028700"/>
            <a:ext cx="11890019" cy="8229600"/>
            <a:chOff x="0" y="0"/>
            <a:chExt cx="3651672" cy="252748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651672" cy="2527482"/>
            </a:xfrm>
            <a:custGeom>
              <a:avLst/>
              <a:gdLst/>
              <a:ahLst/>
              <a:cxnLst/>
              <a:rect l="l" t="t" r="r" b="b"/>
              <a:pathLst>
                <a:path w="3651672" h="2527482">
                  <a:moveTo>
                    <a:pt x="3527212" y="2527481"/>
                  </a:moveTo>
                  <a:lnTo>
                    <a:pt x="124460" y="2527481"/>
                  </a:lnTo>
                  <a:cubicBezTo>
                    <a:pt x="55880" y="2527481"/>
                    <a:pt x="0" y="2471601"/>
                    <a:pt x="0" y="240302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527212" y="0"/>
                  </a:lnTo>
                  <a:cubicBezTo>
                    <a:pt x="3595793" y="0"/>
                    <a:pt x="3651672" y="55880"/>
                    <a:pt x="3651672" y="124460"/>
                  </a:cubicBezTo>
                  <a:lnTo>
                    <a:pt x="3651672" y="2403022"/>
                  </a:lnTo>
                  <a:cubicBezTo>
                    <a:pt x="3651672" y="2471601"/>
                    <a:pt x="3595793" y="2527482"/>
                    <a:pt x="3527212" y="2527482"/>
                  </a:cubicBezTo>
                  <a:close/>
                </a:path>
              </a:pathLst>
            </a:custGeom>
            <a:solidFill>
              <a:srgbClr val="F8F4EB"/>
            </a:solidFill>
          </p:spPr>
        </p:sp>
      </p:grpSp>
      <p:sp>
        <p:nvSpPr>
          <p:cNvPr id="11" name="TextBox 11"/>
          <p:cNvSpPr txBox="1"/>
          <p:nvPr/>
        </p:nvSpPr>
        <p:spPr>
          <a:xfrm>
            <a:off x="1807220" y="2848054"/>
            <a:ext cx="10383117" cy="45007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46"/>
              </a:lnSpc>
            </a:pPr>
            <a:r>
              <a:rPr lang="en-US" sz="6299" dirty="0">
                <a:solidFill>
                  <a:srgbClr val="000000"/>
                </a:solidFill>
                <a:latin typeface="Roboto Bold"/>
              </a:rPr>
              <a:t>Поддержка проектов в области культуры и искусства</a:t>
            </a:r>
          </a:p>
          <a:p>
            <a:pPr algn="ctr">
              <a:lnSpc>
                <a:spcPts val="8945"/>
              </a:lnSpc>
              <a:spcBef>
                <a:spcPct val="0"/>
              </a:spcBef>
            </a:pPr>
            <a:endParaRPr lang="en-US" sz="6299" dirty="0">
              <a:solidFill>
                <a:srgbClr val="000000"/>
              </a:solidFill>
              <a:latin typeface="Roboto Bold"/>
            </a:endParaRP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3386413" y="4410543"/>
            <a:ext cx="3872887" cy="2661730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2087967" y="7291657"/>
            <a:ext cx="6869001" cy="4472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692"/>
              </a:lnSpc>
              <a:spcBef>
                <a:spcPct val="0"/>
              </a:spcBef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069799" y="9109973"/>
            <a:ext cx="1897484" cy="1061551"/>
            <a:chOff x="0" y="0"/>
            <a:chExt cx="726425" cy="406400"/>
          </a:xfrm>
        </p:grpSpPr>
        <p:sp>
          <p:nvSpPr>
            <p:cNvPr id="3" name="Freeform 3"/>
            <p:cNvSpPr/>
            <p:nvPr/>
          </p:nvSpPr>
          <p:spPr>
            <a:xfrm>
              <a:off x="17780" y="22860"/>
              <a:ext cx="701026" cy="360680"/>
            </a:xfrm>
            <a:custGeom>
              <a:avLst/>
              <a:gdLst/>
              <a:ahLst/>
              <a:cxnLst/>
              <a:rect l="l" t="t" r="r" b="b"/>
              <a:pathLst>
                <a:path w="701026" h="360680">
                  <a:moveTo>
                    <a:pt x="701026" y="180340"/>
                  </a:moveTo>
                  <a:cubicBezTo>
                    <a:pt x="701026" y="81280"/>
                    <a:pt x="621016" y="0"/>
                    <a:pt x="520686" y="0"/>
                  </a:cubicBezTo>
                  <a:lnTo>
                    <a:pt x="172720" y="0"/>
                  </a:lnTo>
                  <a:lnTo>
                    <a:pt x="172720" y="1270"/>
                  </a:lnTo>
                  <a:cubicBezTo>
                    <a:pt x="76200" y="5080"/>
                    <a:pt x="0" y="83820"/>
                    <a:pt x="0" y="180340"/>
                  </a:cubicBezTo>
                  <a:cubicBezTo>
                    <a:pt x="0" y="276860"/>
                    <a:pt x="77470" y="355600"/>
                    <a:pt x="172720" y="359410"/>
                  </a:cubicBezTo>
                  <a:lnTo>
                    <a:pt x="172720" y="360680"/>
                  </a:lnTo>
                  <a:lnTo>
                    <a:pt x="520685" y="360680"/>
                  </a:lnTo>
                  <a:cubicBezTo>
                    <a:pt x="619745" y="360680"/>
                    <a:pt x="701025" y="279400"/>
                    <a:pt x="701025" y="180340"/>
                  </a:cubicBezTo>
                  <a:close/>
                </a:path>
              </a:pathLst>
            </a:custGeom>
            <a:solidFill>
              <a:srgbClr val="336699">
                <a:alpha val="7843"/>
              </a:srgbClr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943203" y="9258300"/>
            <a:ext cx="775800" cy="7758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133983" y="9368290"/>
            <a:ext cx="544916" cy="544916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366744" y="899927"/>
            <a:ext cx="12419109" cy="6027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686"/>
              </a:lnSpc>
              <a:spcBef>
                <a:spcPct val="0"/>
              </a:spcBef>
            </a:pPr>
            <a:r>
              <a:rPr lang="en-US" sz="3300" dirty="0">
                <a:solidFill>
                  <a:srgbClr val="000000"/>
                </a:solidFill>
                <a:latin typeface="Roboto Bold"/>
              </a:rPr>
              <a:t> Поддержка проектов в области культуры и искусства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717712" y="435953"/>
            <a:ext cx="3022155" cy="2077045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366744" y="2455848"/>
            <a:ext cx="10741951" cy="3536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40"/>
              </a:lnSpc>
              <a:spcBef>
                <a:spcPct val="0"/>
              </a:spcBef>
            </a:pPr>
            <a:r>
              <a:rPr lang="en-US" sz="2000" dirty="0" err="1">
                <a:solidFill>
                  <a:srgbClr val="000000"/>
                </a:solidFill>
                <a:latin typeface="Roboto"/>
              </a:rPr>
              <a:t>Популяризация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культурного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наследия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России</a:t>
            </a:r>
            <a:endParaRPr lang="en-US" sz="2000" dirty="0">
              <a:solidFill>
                <a:srgbClr val="000000"/>
              </a:solidFill>
              <a:latin typeface="Roboto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366744" y="3260829"/>
            <a:ext cx="12588329" cy="3590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40"/>
              </a:lnSpc>
              <a:spcBef>
                <a:spcPct val="0"/>
              </a:spcBef>
            </a:pPr>
            <a:r>
              <a:rPr lang="en-US" sz="2000" dirty="0" err="1">
                <a:solidFill>
                  <a:srgbClr val="000000"/>
                </a:solidFill>
                <a:latin typeface="Roboto"/>
              </a:rPr>
              <a:t>Сохранение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народных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культурных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традиций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включая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народные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промыслы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и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ремесла</a:t>
            </a:r>
            <a:endParaRPr lang="en-US" sz="2000" dirty="0">
              <a:solidFill>
                <a:srgbClr val="000000"/>
              </a:solidFill>
              <a:latin typeface="Roboto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366744" y="3979974"/>
            <a:ext cx="14025656" cy="3590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40"/>
              </a:lnSpc>
              <a:spcBef>
                <a:spcPct val="0"/>
              </a:spcBef>
            </a:pPr>
            <a:r>
              <a:rPr lang="en-US" sz="2000" dirty="0" err="1">
                <a:solidFill>
                  <a:srgbClr val="000000"/>
                </a:solidFill>
                <a:latin typeface="Roboto"/>
              </a:rPr>
              <a:t>Расширение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роли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организаций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культуры,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библиотек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и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музеев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как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центров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развития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местных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сообществ</a:t>
            </a:r>
            <a:endParaRPr lang="en-US" sz="2000" dirty="0">
              <a:solidFill>
                <a:srgbClr val="000000"/>
              </a:solidFill>
              <a:latin typeface="Roboto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366744" y="4789805"/>
            <a:ext cx="12308979" cy="3536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40"/>
              </a:lnSpc>
              <a:spcBef>
                <a:spcPct val="0"/>
              </a:spcBef>
            </a:pPr>
            <a:r>
              <a:rPr lang="en-US" sz="2000" dirty="0" err="1">
                <a:solidFill>
                  <a:srgbClr val="000000"/>
                </a:solidFill>
                <a:latin typeface="Roboto"/>
              </a:rPr>
              <a:t>Реализация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проектов, направленных на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создание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и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развитие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креативных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общественных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пространств</a:t>
            </a:r>
            <a:endParaRPr lang="en-US" sz="2000" dirty="0">
              <a:solidFill>
                <a:srgbClr val="000000"/>
              </a:solidFill>
              <a:latin typeface="Roboto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366744" y="5473104"/>
            <a:ext cx="8996456" cy="3590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40"/>
              </a:lnSpc>
              <a:spcBef>
                <a:spcPct val="0"/>
              </a:spcBef>
            </a:pPr>
            <a:r>
              <a:rPr lang="en-US" sz="2000" dirty="0" err="1">
                <a:solidFill>
                  <a:srgbClr val="000000"/>
                </a:solidFill>
                <a:latin typeface="Roboto"/>
              </a:rPr>
              <a:t>Развитие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современных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форм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продвижения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культуры и искусства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366744" y="6235421"/>
            <a:ext cx="14862046" cy="706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40"/>
              </a:lnSpc>
              <a:spcBef>
                <a:spcPct val="0"/>
              </a:spcBef>
            </a:pPr>
            <a:r>
              <a:rPr lang="en-US" sz="2000" dirty="0" err="1">
                <a:solidFill>
                  <a:srgbClr val="000000"/>
                </a:solidFill>
                <a:latin typeface="Roboto"/>
              </a:rPr>
              <a:t>Донесение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средствами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культуры и искусства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новых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возможностей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человека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появляющихся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благодаря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развитию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технологий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, социальная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адаптация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населения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к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восприятию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технологического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развития</a:t>
            </a:r>
            <a:endParaRPr lang="en-US" sz="2000" dirty="0">
              <a:solidFill>
                <a:srgbClr val="000000"/>
              </a:solidFill>
              <a:latin typeface="Roboto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366744" y="7378119"/>
            <a:ext cx="12136934" cy="3536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40"/>
              </a:lnSpc>
              <a:spcBef>
                <a:spcPct val="0"/>
              </a:spcBef>
            </a:pPr>
            <a:r>
              <a:rPr lang="en-US" sz="2000" dirty="0" err="1">
                <a:solidFill>
                  <a:srgbClr val="000000"/>
                </a:solidFill>
                <a:latin typeface="Roboto"/>
              </a:rPr>
              <a:t>Реабилитация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людей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с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ограниченными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возможностями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здоровья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средствами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культуры и искусства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66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361816" y="8306739"/>
            <a:ext cx="1897484" cy="1061551"/>
            <a:chOff x="0" y="0"/>
            <a:chExt cx="726425" cy="406400"/>
          </a:xfrm>
        </p:grpSpPr>
        <p:sp>
          <p:nvSpPr>
            <p:cNvPr id="3" name="Freeform 3"/>
            <p:cNvSpPr/>
            <p:nvPr/>
          </p:nvSpPr>
          <p:spPr>
            <a:xfrm>
              <a:off x="17780" y="22860"/>
              <a:ext cx="701026" cy="360680"/>
            </a:xfrm>
            <a:custGeom>
              <a:avLst/>
              <a:gdLst/>
              <a:ahLst/>
              <a:cxnLst/>
              <a:rect l="l" t="t" r="r" b="b"/>
              <a:pathLst>
                <a:path w="701026" h="360680">
                  <a:moveTo>
                    <a:pt x="701026" y="180340"/>
                  </a:moveTo>
                  <a:cubicBezTo>
                    <a:pt x="701026" y="81280"/>
                    <a:pt x="621016" y="0"/>
                    <a:pt x="520686" y="0"/>
                  </a:cubicBezTo>
                  <a:lnTo>
                    <a:pt x="172720" y="0"/>
                  </a:lnTo>
                  <a:lnTo>
                    <a:pt x="172720" y="1270"/>
                  </a:lnTo>
                  <a:cubicBezTo>
                    <a:pt x="76200" y="5080"/>
                    <a:pt x="0" y="83820"/>
                    <a:pt x="0" y="180340"/>
                  </a:cubicBezTo>
                  <a:cubicBezTo>
                    <a:pt x="0" y="276860"/>
                    <a:pt x="77470" y="355600"/>
                    <a:pt x="172720" y="359410"/>
                  </a:cubicBezTo>
                  <a:lnTo>
                    <a:pt x="172720" y="360680"/>
                  </a:lnTo>
                  <a:lnTo>
                    <a:pt x="520685" y="360680"/>
                  </a:lnTo>
                  <a:cubicBezTo>
                    <a:pt x="619745" y="360680"/>
                    <a:pt x="701025" y="279400"/>
                    <a:pt x="701025" y="180340"/>
                  </a:cubicBezTo>
                  <a:close/>
                </a:path>
              </a:pathLst>
            </a:custGeom>
            <a:solidFill>
              <a:srgbClr val="FFFFFF">
                <a:alpha val="7843"/>
              </a:srgbClr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6358183" y="8449615"/>
            <a:ext cx="775800" cy="775800"/>
            <a:chOff x="0" y="0"/>
            <a:chExt cx="1034400" cy="1034400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034400" cy="10344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53923" y="153923"/>
              <a:ext cx="726554" cy="726554"/>
            </a:xfrm>
            <a:prstGeom prst="rect">
              <a:avLst/>
            </a:prstGeom>
          </p:spPr>
        </p:pic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0800000" flipH="1">
            <a:off x="16828775" y="0"/>
            <a:ext cx="1459225" cy="145922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5400000">
            <a:off x="0" y="9233231"/>
            <a:ext cx="1053769" cy="1053769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1053769" y="1028700"/>
            <a:ext cx="11890019" cy="8229600"/>
            <a:chOff x="0" y="0"/>
            <a:chExt cx="3651672" cy="252748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651672" cy="2527482"/>
            </a:xfrm>
            <a:custGeom>
              <a:avLst/>
              <a:gdLst/>
              <a:ahLst/>
              <a:cxnLst/>
              <a:rect l="l" t="t" r="r" b="b"/>
              <a:pathLst>
                <a:path w="3651672" h="2527482">
                  <a:moveTo>
                    <a:pt x="3527212" y="2527481"/>
                  </a:moveTo>
                  <a:lnTo>
                    <a:pt x="124460" y="2527481"/>
                  </a:lnTo>
                  <a:cubicBezTo>
                    <a:pt x="55880" y="2527481"/>
                    <a:pt x="0" y="2471601"/>
                    <a:pt x="0" y="240302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527212" y="0"/>
                  </a:lnTo>
                  <a:cubicBezTo>
                    <a:pt x="3595793" y="0"/>
                    <a:pt x="3651672" y="55880"/>
                    <a:pt x="3651672" y="124460"/>
                  </a:cubicBezTo>
                  <a:lnTo>
                    <a:pt x="3651672" y="2403022"/>
                  </a:lnTo>
                  <a:cubicBezTo>
                    <a:pt x="3651672" y="2471601"/>
                    <a:pt x="3595793" y="2527482"/>
                    <a:pt x="3527212" y="2527482"/>
                  </a:cubicBezTo>
                  <a:close/>
                </a:path>
              </a:pathLst>
            </a:custGeom>
            <a:solidFill>
              <a:srgbClr val="F8F4EB"/>
            </a:solidFill>
          </p:spPr>
        </p:sp>
      </p:grpSp>
      <p:sp>
        <p:nvSpPr>
          <p:cNvPr id="11" name="TextBox 11"/>
          <p:cNvSpPr txBox="1"/>
          <p:nvPr/>
        </p:nvSpPr>
        <p:spPr>
          <a:xfrm>
            <a:off x="2087967" y="3955161"/>
            <a:ext cx="10383117" cy="22338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45"/>
              </a:lnSpc>
              <a:spcBef>
                <a:spcPct val="0"/>
              </a:spcBef>
            </a:pPr>
            <a:r>
              <a:rPr lang="en-US" sz="6299">
                <a:solidFill>
                  <a:srgbClr val="000000"/>
                </a:solidFill>
                <a:latin typeface="Roboto Bold"/>
              </a:rPr>
              <a:t>Сохранение исторической памяти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3580334" y="3713706"/>
            <a:ext cx="3861910" cy="3133845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2087967" y="7291657"/>
            <a:ext cx="6869001" cy="4472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692"/>
              </a:lnSpc>
              <a:spcBef>
                <a:spcPct val="0"/>
              </a:spcBef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57200" y="208048"/>
            <a:ext cx="7010400" cy="5689896"/>
            <a:chOff x="0" y="0"/>
            <a:chExt cx="2744861" cy="244981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44861" cy="2449819"/>
            </a:xfrm>
            <a:custGeom>
              <a:avLst/>
              <a:gdLst/>
              <a:ahLst/>
              <a:cxnLst/>
              <a:rect l="l" t="t" r="r" b="b"/>
              <a:pathLst>
                <a:path w="2744861" h="2449819">
                  <a:moveTo>
                    <a:pt x="2620401" y="2449819"/>
                  </a:moveTo>
                  <a:lnTo>
                    <a:pt x="124460" y="2449819"/>
                  </a:lnTo>
                  <a:cubicBezTo>
                    <a:pt x="55880" y="2449819"/>
                    <a:pt x="0" y="2393939"/>
                    <a:pt x="0" y="232535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620401" y="0"/>
                  </a:lnTo>
                  <a:cubicBezTo>
                    <a:pt x="2688981" y="0"/>
                    <a:pt x="2744861" y="55880"/>
                    <a:pt x="2744861" y="124460"/>
                  </a:cubicBezTo>
                  <a:lnTo>
                    <a:pt x="2744861" y="2325359"/>
                  </a:lnTo>
                  <a:cubicBezTo>
                    <a:pt x="2744861" y="2393939"/>
                    <a:pt x="2688981" y="2449819"/>
                    <a:pt x="2620401" y="2449819"/>
                  </a:cubicBezTo>
                  <a:close/>
                </a:path>
              </a:pathLst>
            </a:custGeom>
            <a:solidFill>
              <a:srgbClr val="336699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1123068" y="404835"/>
            <a:ext cx="5678664" cy="52963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22"/>
              </a:lnSpc>
            </a:pPr>
            <a:r>
              <a:rPr lang="en-US" sz="4230" dirty="0">
                <a:solidFill>
                  <a:srgbClr val="FFFFFF"/>
                </a:solidFill>
                <a:latin typeface="+mj-lt"/>
              </a:rPr>
              <a:t>Информация о конкурсе размещена на портале https://nko.nso.ru/ в </a:t>
            </a:r>
            <a:r>
              <a:rPr lang="en-US" sz="4230" dirty="0" err="1" smtClean="0">
                <a:solidFill>
                  <a:srgbClr val="FFFFFF"/>
                </a:solidFill>
                <a:latin typeface="+mj-lt"/>
              </a:rPr>
              <a:t>разделе</a:t>
            </a:r>
            <a:r>
              <a:rPr lang="en-US" sz="4230" dirty="0" smtClean="0">
                <a:solidFill>
                  <a:srgbClr val="FFFFFF"/>
                </a:solidFill>
                <a:latin typeface="+mj-lt"/>
              </a:rPr>
              <a:t> </a:t>
            </a:r>
            <a:r>
              <a:rPr lang="ru-RU" sz="4230" dirty="0" smtClean="0">
                <a:solidFill>
                  <a:srgbClr val="FFFFFF"/>
                </a:solidFill>
                <a:latin typeface="+mj-lt"/>
              </a:rPr>
              <a:t>«Конкурсы» - «Конкурсы 2023»</a:t>
            </a:r>
            <a:r>
              <a:rPr lang="en-US" sz="4230" dirty="0" smtClean="0">
                <a:solidFill>
                  <a:srgbClr val="FFFFFF"/>
                </a:solidFill>
                <a:latin typeface="+mj-lt"/>
              </a:rPr>
              <a:t>, </a:t>
            </a:r>
            <a:r>
              <a:rPr lang="ru-RU" sz="4230" dirty="0" smtClean="0">
                <a:solidFill>
                  <a:srgbClr val="FFFFFF"/>
                </a:solidFill>
                <a:latin typeface="+mj-lt"/>
              </a:rPr>
              <a:t>а также на главной странице портала</a:t>
            </a:r>
            <a:endParaRPr lang="en-US" sz="4230" dirty="0">
              <a:solidFill>
                <a:srgbClr val="FFFFFF"/>
              </a:solidFill>
              <a:latin typeface="+mj-lt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710155" y="6423916"/>
            <a:ext cx="3417636" cy="341763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647700"/>
            <a:ext cx="10509968" cy="522738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10000" t="10741" r="7500" b="11482"/>
          <a:stretch/>
        </p:blipFill>
        <p:spPr>
          <a:xfrm>
            <a:off x="457200" y="6071871"/>
            <a:ext cx="7772400" cy="412172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/>
          <a:srcRect l="27917" r="31250" b="44815"/>
          <a:stretch/>
        </p:blipFill>
        <p:spPr>
          <a:xfrm>
            <a:off x="8781450" y="6053129"/>
            <a:ext cx="5446523" cy="41404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069799" y="9109973"/>
            <a:ext cx="1897484" cy="1061551"/>
            <a:chOff x="0" y="0"/>
            <a:chExt cx="726425" cy="406400"/>
          </a:xfrm>
        </p:grpSpPr>
        <p:sp>
          <p:nvSpPr>
            <p:cNvPr id="3" name="Freeform 3"/>
            <p:cNvSpPr/>
            <p:nvPr/>
          </p:nvSpPr>
          <p:spPr>
            <a:xfrm>
              <a:off x="17780" y="22860"/>
              <a:ext cx="701026" cy="360680"/>
            </a:xfrm>
            <a:custGeom>
              <a:avLst/>
              <a:gdLst/>
              <a:ahLst/>
              <a:cxnLst/>
              <a:rect l="l" t="t" r="r" b="b"/>
              <a:pathLst>
                <a:path w="701026" h="360680">
                  <a:moveTo>
                    <a:pt x="701026" y="180340"/>
                  </a:moveTo>
                  <a:cubicBezTo>
                    <a:pt x="701026" y="81280"/>
                    <a:pt x="621016" y="0"/>
                    <a:pt x="520686" y="0"/>
                  </a:cubicBezTo>
                  <a:lnTo>
                    <a:pt x="172720" y="0"/>
                  </a:lnTo>
                  <a:lnTo>
                    <a:pt x="172720" y="1270"/>
                  </a:lnTo>
                  <a:cubicBezTo>
                    <a:pt x="76200" y="5080"/>
                    <a:pt x="0" y="83820"/>
                    <a:pt x="0" y="180340"/>
                  </a:cubicBezTo>
                  <a:cubicBezTo>
                    <a:pt x="0" y="276860"/>
                    <a:pt x="77470" y="355600"/>
                    <a:pt x="172720" y="359410"/>
                  </a:cubicBezTo>
                  <a:lnTo>
                    <a:pt x="172720" y="360680"/>
                  </a:lnTo>
                  <a:lnTo>
                    <a:pt x="520685" y="360680"/>
                  </a:lnTo>
                  <a:cubicBezTo>
                    <a:pt x="619745" y="360680"/>
                    <a:pt x="701025" y="279400"/>
                    <a:pt x="701025" y="180340"/>
                  </a:cubicBezTo>
                  <a:close/>
                </a:path>
              </a:pathLst>
            </a:custGeom>
            <a:solidFill>
              <a:srgbClr val="FC6960">
                <a:alpha val="7843"/>
              </a:srgbClr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943203" y="9258300"/>
            <a:ext cx="775800" cy="7758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133983" y="9368290"/>
            <a:ext cx="544916" cy="544916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457200" y="835800"/>
            <a:ext cx="13743277" cy="6027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686"/>
              </a:lnSpc>
              <a:spcBef>
                <a:spcPct val="0"/>
              </a:spcBef>
            </a:pPr>
            <a:r>
              <a:rPr lang="en-US" sz="3300" dirty="0">
                <a:solidFill>
                  <a:srgbClr val="000000"/>
                </a:solidFill>
                <a:latin typeface="Roboto Bold"/>
              </a:rPr>
              <a:t> Поддержка проектов в области культуры и искусства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431847" y="233188"/>
            <a:ext cx="2287156" cy="1855971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028700" y="2674117"/>
            <a:ext cx="16843876" cy="706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40"/>
              </a:lnSpc>
              <a:spcBef>
                <a:spcPct val="0"/>
              </a:spcBef>
            </a:pPr>
            <a:r>
              <a:rPr lang="en-US" sz="2000" dirty="0" err="1">
                <a:solidFill>
                  <a:srgbClr val="000000"/>
                </a:solidFill>
                <a:latin typeface="Roboto"/>
              </a:rPr>
              <a:t>Содействие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деятельности,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направленной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на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охрану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и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восстановление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объектов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и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территорий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имеющих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историческое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культовое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и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культурное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значение</a:t>
            </a:r>
            <a:endParaRPr lang="en-US" sz="2000" dirty="0">
              <a:solidFill>
                <a:srgbClr val="000000"/>
              </a:solidFill>
              <a:latin typeface="Roboto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028700" y="3844624"/>
            <a:ext cx="10477500" cy="333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40"/>
              </a:lnSpc>
              <a:spcBef>
                <a:spcPct val="0"/>
              </a:spcBef>
            </a:pPr>
            <a:r>
              <a:rPr lang="en-US" sz="2000" dirty="0" err="1">
                <a:solidFill>
                  <a:srgbClr val="000000"/>
                </a:solidFill>
                <a:latin typeface="Roboto"/>
              </a:rPr>
              <a:t>Увековечение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памяти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выдающихся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людей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и значимых событий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прошлого</a:t>
            </a:r>
            <a:endParaRPr lang="en-US" sz="2000" dirty="0">
              <a:solidFill>
                <a:srgbClr val="000000"/>
              </a:solidFill>
              <a:latin typeface="Roboto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030649" y="4563769"/>
            <a:ext cx="15912554" cy="3536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40"/>
              </a:lnSpc>
              <a:spcBef>
                <a:spcPct val="0"/>
              </a:spcBef>
            </a:pPr>
            <a:r>
              <a:rPr lang="en-US" sz="2000" dirty="0">
                <a:solidFill>
                  <a:srgbClr val="000000"/>
                </a:solidFill>
                <a:latin typeface="Roboto"/>
              </a:rPr>
              <a:t>Поддержка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краеведческой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работы,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общественных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исторических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выставок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и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экспозиций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, проектов по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исторической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реконструкции</a:t>
            </a:r>
            <a:endParaRPr lang="en-US" sz="2000" dirty="0">
              <a:solidFill>
                <a:srgbClr val="000000"/>
              </a:solidFill>
              <a:latin typeface="Roboto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995764" y="5341445"/>
            <a:ext cx="17216036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982"/>
              </a:lnSpc>
              <a:spcBef>
                <a:spcPct val="0"/>
              </a:spcBef>
            </a:pPr>
            <a:r>
              <a:rPr lang="en-US" sz="2100" dirty="0" err="1">
                <a:solidFill>
                  <a:srgbClr val="000000"/>
                </a:solidFill>
                <a:latin typeface="Roboto"/>
              </a:rPr>
              <a:t>Проведение</a:t>
            </a:r>
            <a:r>
              <a:rPr lang="en-US" sz="21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Roboto"/>
              </a:rPr>
              <a:t>поисковой</a:t>
            </a:r>
            <a:r>
              <a:rPr lang="en-US" sz="2100" dirty="0">
                <a:solidFill>
                  <a:srgbClr val="000000"/>
                </a:solidFill>
                <a:latin typeface="Roboto"/>
              </a:rPr>
              <a:t> работы, </a:t>
            </a:r>
            <a:r>
              <a:rPr lang="en-US" sz="2100" dirty="0" err="1">
                <a:solidFill>
                  <a:srgbClr val="000000"/>
                </a:solidFill>
                <a:latin typeface="Roboto"/>
              </a:rPr>
              <a:t>направленной</a:t>
            </a:r>
            <a:r>
              <a:rPr lang="en-US" sz="2100" dirty="0">
                <a:solidFill>
                  <a:srgbClr val="000000"/>
                </a:solidFill>
                <a:latin typeface="Roboto"/>
              </a:rPr>
              <a:t> на </a:t>
            </a:r>
            <a:r>
              <a:rPr lang="en-US" sz="2100" dirty="0" err="1">
                <a:solidFill>
                  <a:srgbClr val="000000"/>
                </a:solidFill>
                <a:latin typeface="Roboto"/>
              </a:rPr>
              <a:t>увековечение</a:t>
            </a:r>
            <a:r>
              <a:rPr lang="en-US" sz="21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Roboto"/>
              </a:rPr>
              <a:t>памяти</a:t>
            </a:r>
            <a:r>
              <a:rPr lang="en-US" sz="21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Roboto"/>
              </a:rPr>
              <a:t>защитников</a:t>
            </a:r>
            <a:r>
              <a:rPr lang="en-US" sz="21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Roboto"/>
              </a:rPr>
              <a:t>Отечества</a:t>
            </a:r>
            <a:r>
              <a:rPr lang="en-US" sz="2100" dirty="0">
                <a:solidFill>
                  <a:srgbClr val="000000"/>
                </a:solidFill>
                <a:latin typeface="Roboto"/>
              </a:rPr>
              <a:t> и </a:t>
            </a:r>
            <a:r>
              <a:rPr lang="en-US" sz="2100" dirty="0" err="1">
                <a:solidFill>
                  <a:srgbClr val="000000"/>
                </a:solidFill>
                <a:latin typeface="Roboto"/>
              </a:rPr>
              <a:t>сохранение</a:t>
            </a:r>
            <a:r>
              <a:rPr lang="en-US" sz="21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Roboto"/>
              </a:rPr>
              <a:t>воинской</a:t>
            </a:r>
            <a:r>
              <a:rPr lang="en-US" sz="21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Roboto"/>
              </a:rPr>
              <a:t>славы</a:t>
            </a:r>
            <a:r>
              <a:rPr lang="en-US" sz="21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Roboto"/>
              </a:rPr>
              <a:t>России</a:t>
            </a:r>
            <a:endParaRPr lang="en-US" sz="2100" dirty="0">
              <a:solidFill>
                <a:srgbClr val="000000"/>
              </a:solidFill>
              <a:latin typeface="Roboto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030648" y="6130797"/>
            <a:ext cx="15809551" cy="3590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40"/>
              </a:lnSpc>
              <a:spcBef>
                <a:spcPct val="0"/>
              </a:spcBef>
            </a:pPr>
            <a:r>
              <a:rPr lang="en-US" sz="2000" dirty="0" err="1">
                <a:solidFill>
                  <a:srgbClr val="000000"/>
                </a:solidFill>
                <a:latin typeface="Roboto"/>
              </a:rPr>
              <a:t>Деятельность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в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сфере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патриотического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, в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том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числе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военно-патриотического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воспитания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граждан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Российской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Федерации</a:t>
            </a:r>
            <a:endParaRPr lang="en-US" sz="2000" dirty="0">
              <a:solidFill>
                <a:srgbClr val="000000"/>
              </a:solidFill>
              <a:latin typeface="Roboto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030648" y="6994044"/>
            <a:ext cx="9103951" cy="3590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40"/>
              </a:lnSpc>
              <a:spcBef>
                <a:spcPct val="0"/>
              </a:spcBef>
            </a:pPr>
            <a:r>
              <a:rPr lang="en-US" sz="2000" dirty="0" err="1">
                <a:solidFill>
                  <a:srgbClr val="000000"/>
                </a:solidFill>
                <a:latin typeface="Roboto"/>
              </a:rPr>
              <a:t>Увековечение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памяти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жертв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политических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репрессий</a:t>
            </a:r>
            <a:endParaRPr lang="en-US" sz="2000" dirty="0">
              <a:solidFill>
                <a:srgbClr val="000000"/>
              </a:solidFill>
              <a:latin typeface="Robo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66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361816" y="8306739"/>
            <a:ext cx="1897484" cy="1061551"/>
            <a:chOff x="0" y="0"/>
            <a:chExt cx="726425" cy="406400"/>
          </a:xfrm>
        </p:grpSpPr>
        <p:sp>
          <p:nvSpPr>
            <p:cNvPr id="3" name="Freeform 3"/>
            <p:cNvSpPr/>
            <p:nvPr/>
          </p:nvSpPr>
          <p:spPr>
            <a:xfrm>
              <a:off x="17780" y="22860"/>
              <a:ext cx="701026" cy="360680"/>
            </a:xfrm>
            <a:custGeom>
              <a:avLst/>
              <a:gdLst/>
              <a:ahLst/>
              <a:cxnLst/>
              <a:rect l="l" t="t" r="r" b="b"/>
              <a:pathLst>
                <a:path w="701026" h="360680">
                  <a:moveTo>
                    <a:pt x="701026" y="180340"/>
                  </a:moveTo>
                  <a:cubicBezTo>
                    <a:pt x="701026" y="81280"/>
                    <a:pt x="621016" y="0"/>
                    <a:pt x="520686" y="0"/>
                  </a:cubicBezTo>
                  <a:lnTo>
                    <a:pt x="172720" y="0"/>
                  </a:lnTo>
                  <a:lnTo>
                    <a:pt x="172720" y="1270"/>
                  </a:lnTo>
                  <a:cubicBezTo>
                    <a:pt x="76200" y="5080"/>
                    <a:pt x="0" y="83820"/>
                    <a:pt x="0" y="180340"/>
                  </a:cubicBezTo>
                  <a:cubicBezTo>
                    <a:pt x="0" y="276860"/>
                    <a:pt x="77470" y="355600"/>
                    <a:pt x="172720" y="359410"/>
                  </a:cubicBezTo>
                  <a:lnTo>
                    <a:pt x="172720" y="360680"/>
                  </a:lnTo>
                  <a:lnTo>
                    <a:pt x="520685" y="360680"/>
                  </a:lnTo>
                  <a:cubicBezTo>
                    <a:pt x="619745" y="360680"/>
                    <a:pt x="701025" y="279400"/>
                    <a:pt x="701025" y="180340"/>
                  </a:cubicBezTo>
                  <a:close/>
                </a:path>
              </a:pathLst>
            </a:custGeom>
            <a:solidFill>
              <a:srgbClr val="454699">
                <a:alpha val="7843"/>
              </a:srgbClr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6358183" y="8449615"/>
            <a:ext cx="775800" cy="775800"/>
            <a:chOff x="0" y="0"/>
            <a:chExt cx="1034400" cy="1034400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034400" cy="10344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53923" y="153923"/>
              <a:ext cx="726554" cy="726554"/>
            </a:xfrm>
            <a:prstGeom prst="rect">
              <a:avLst/>
            </a:prstGeom>
          </p:spPr>
        </p:pic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0800000" flipH="1">
            <a:off x="16828775" y="0"/>
            <a:ext cx="1459225" cy="145922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5400000">
            <a:off x="0" y="9233231"/>
            <a:ext cx="1053769" cy="1053769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1053769" y="1028700"/>
            <a:ext cx="11890019" cy="8229600"/>
            <a:chOff x="0" y="0"/>
            <a:chExt cx="3651672" cy="252748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651672" cy="2527482"/>
            </a:xfrm>
            <a:custGeom>
              <a:avLst/>
              <a:gdLst/>
              <a:ahLst/>
              <a:cxnLst/>
              <a:rect l="l" t="t" r="r" b="b"/>
              <a:pathLst>
                <a:path w="3651672" h="2527482">
                  <a:moveTo>
                    <a:pt x="3527212" y="2527481"/>
                  </a:moveTo>
                  <a:lnTo>
                    <a:pt x="124460" y="2527481"/>
                  </a:lnTo>
                  <a:cubicBezTo>
                    <a:pt x="55880" y="2527481"/>
                    <a:pt x="0" y="2471601"/>
                    <a:pt x="0" y="240302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527212" y="0"/>
                  </a:lnTo>
                  <a:cubicBezTo>
                    <a:pt x="3595793" y="0"/>
                    <a:pt x="3651672" y="55880"/>
                    <a:pt x="3651672" y="124460"/>
                  </a:cubicBezTo>
                  <a:lnTo>
                    <a:pt x="3651672" y="2403022"/>
                  </a:lnTo>
                  <a:cubicBezTo>
                    <a:pt x="3651672" y="2471601"/>
                    <a:pt x="3595793" y="2527482"/>
                    <a:pt x="3527212" y="2527482"/>
                  </a:cubicBezTo>
                  <a:close/>
                </a:path>
              </a:pathLst>
            </a:custGeom>
            <a:solidFill>
              <a:srgbClr val="F8F4EB"/>
            </a:solidFill>
          </p:spPr>
        </p:sp>
      </p:grpSp>
      <p:sp>
        <p:nvSpPr>
          <p:cNvPr id="11" name="TextBox 11"/>
          <p:cNvSpPr txBox="1"/>
          <p:nvPr/>
        </p:nvSpPr>
        <p:spPr>
          <a:xfrm>
            <a:off x="1807220" y="2672511"/>
            <a:ext cx="10383117" cy="56342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46"/>
              </a:lnSpc>
            </a:pPr>
            <a:r>
              <a:rPr lang="en-US" sz="6299" dirty="0">
                <a:solidFill>
                  <a:srgbClr val="000000"/>
                </a:solidFill>
                <a:latin typeface="Roboto Bold"/>
              </a:rPr>
              <a:t>Защита </a:t>
            </a:r>
            <a:r>
              <a:rPr lang="en-US" sz="6299" dirty="0" err="1">
                <a:solidFill>
                  <a:srgbClr val="000000"/>
                </a:solidFill>
                <a:latin typeface="Roboto Bold"/>
              </a:rPr>
              <a:t>прав</a:t>
            </a:r>
            <a:r>
              <a:rPr lang="en-US" sz="6299" dirty="0">
                <a:solidFill>
                  <a:srgbClr val="000000"/>
                </a:solidFill>
                <a:latin typeface="Roboto Bold"/>
              </a:rPr>
              <a:t> и </a:t>
            </a:r>
            <a:r>
              <a:rPr lang="en-US" sz="6299" dirty="0" err="1">
                <a:solidFill>
                  <a:srgbClr val="000000"/>
                </a:solidFill>
                <a:latin typeface="Roboto Bold"/>
              </a:rPr>
              <a:t>свобод</a:t>
            </a:r>
            <a:r>
              <a:rPr lang="en-US" sz="6299" dirty="0">
                <a:solidFill>
                  <a:srgbClr val="000000"/>
                </a:solidFill>
                <a:latin typeface="Roboto Bold"/>
              </a:rPr>
              <a:t> </a:t>
            </a:r>
            <a:r>
              <a:rPr lang="en-US" sz="6299" dirty="0" err="1">
                <a:solidFill>
                  <a:srgbClr val="000000"/>
                </a:solidFill>
                <a:latin typeface="Roboto Bold"/>
              </a:rPr>
              <a:t>человека</a:t>
            </a:r>
            <a:r>
              <a:rPr lang="en-US" sz="6299" dirty="0">
                <a:solidFill>
                  <a:srgbClr val="000000"/>
                </a:solidFill>
                <a:latin typeface="Roboto Bold"/>
              </a:rPr>
              <a:t> и </a:t>
            </a:r>
            <a:r>
              <a:rPr lang="en-US" sz="6299" dirty="0" err="1">
                <a:solidFill>
                  <a:srgbClr val="000000"/>
                </a:solidFill>
                <a:latin typeface="Roboto Bold"/>
              </a:rPr>
              <a:t>гражданина</a:t>
            </a:r>
            <a:r>
              <a:rPr lang="en-US" sz="6299" dirty="0">
                <a:solidFill>
                  <a:srgbClr val="000000"/>
                </a:solidFill>
                <a:latin typeface="Roboto Bold"/>
              </a:rPr>
              <a:t>, в </a:t>
            </a:r>
            <a:r>
              <a:rPr lang="en-US" sz="6299" dirty="0" err="1">
                <a:solidFill>
                  <a:srgbClr val="000000"/>
                </a:solidFill>
                <a:latin typeface="Roboto Bold"/>
              </a:rPr>
              <a:t>том</a:t>
            </a:r>
            <a:r>
              <a:rPr lang="en-US" sz="6299" dirty="0">
                <a:solidFill>
                  <a:srgbClr val="000000"/>
                </a:solidFill>
                <a:latin typeface="Roboto Bold"/>
              </a:rPr>
              <a:t> </a:t>
            </a:r>
            <a:r>
              <a:rPr lang="en-US" sz="6299" dirty="0" err="1">
                <a:solidFill>
                  <a:srgbClr val="000000"/>
                </a:solidFill>
                <a:latin typeface="Roboto Bold"/>
              </a:rPr>
              <a:t>числе</a:t>
            </a:r>
            <a:r>
              <a:rPr lang="en-US" sz="6299" dirty="0">
                <a:solidFill>
                  <a:srgbClr val="000000"/>
                </a:solidFill>
                <a:latin typeface="Roboto Bold"/>
              </a:rPr>
              <a:t> защита </a:t>
            </a:r>
            <a:r>
              <a:rPr lang="en-US" sz="6299" dirty="0" err="1">
                <a:solidFill>
                  <a:srgbClr val="000000"/>
                </a:solidFill>
                <a:latin typeface="Roboto Bold"/>
              </a:rPr>
              <a:t>прав</a:t>
            </a:r>
            <a:r>
              <a:rPr lang="en-US" sz="6299" dirty="0">
                <a:solidFill>
                  <a:srgbClr val="000000"/>
                </a:solidFill>
                <a:latin typeface="Roboto Bold"/>
              </a:rPr>
              <a:t> </a:t>
            </a:r>
            <a:r>
              <a:rPr lang="en-US" sz="6299" dirty="0" err="1">
                <a:solidFill>
                  <a:srgbClr val="000000"/>
                </a:solidFill>
                <a:latin typeface="Roboto Bold"/>
              </a:rPr>
              <a:t>заключенных</a:t>
            </a:r>
            <a:endParaRPr lang="en-US" sz="6299" dirty="0">
              <a:solidFill>
                <a:srgbClr val="000000"/>
              </a:solidFill>
              <a:latin typeface="Roboto Bold"/>
            </a:endParaRPr>
          </a:p>
          <a:p>
            <a:pPr algn="ctr">
              <a:lnSpc>
                <a:spcPts val="8945"/>
              </a:lnSpc>
              <a:spcBef>
                <a:spcPct val="0"/>
              </a:spcBef>
            </a:pPr>
            <a:endParaRPr lang="en-US" sz="6299" dirty="0">
              <a:solidFill>
                <a:srgbClr val="000000"/>
              </a:solidFill>
              <a:latin typeface="Roboto 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2087967" y="7291657"/>
            <a:ext cx="6869001" cy="4472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692"/>
              </a:lnSpc>
              <a:spcBef>
                <a:spcPct val="0"/>
              </a:spcBef>
            </a:pPr>
            <a:endParaRPr/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4146661" y="3802016"/>
            <a:ext cx="3513411" cy="26829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069799" y="9109973"/>
            <a:ext cx="1897484" cy="1061551"/>
            <a:chOff x="0" y="0"/>
            <a:chExt cx="726425" cy="406400"/>
          </a:xfrm>
        </p:grpSpPr>
        <p:sp>
          <p:nvSpPr>
            <p:cNvPr id="3" name="Freeform 3"/>
            <p:cNvSpPr/>
            <p:nvPr/>
          </p:nvSpPr>
          <p:spPr>
            <a:xfrm>
              <a:off x="17780" y="22860"/>
              <a:ext cx="701026" cy="360680"/>
            </a:xfrm>
            <a:custGeom>
              <a:avLst/>
              <a:gdLst/>
              <a:ahLst/>
              <a:cxnLst/>
              <a:rect l="l" t="t" r="r" b="b"/>
              <a:pathLst>
                <a:path w="701026" h="360680">
                  <a:moveTo>
                    <a:pt x="701026" y="180340"/>
                  </a:moveTo>
                  <a:cubicBezTo>
                    <a:pt x="701026" y="81280"/>
                    <a:pt x="621016" y="0"/>
                    <a:pt x="520686" y="0"/>
                  </a:cubicBezTo>
                  <a:lnTo>
                    <a:pt x="172720" y="0"/>
                  </a:lnTo>
                  <a:lnTo>
                    <a:pt x="172720" y="1270"/>
                  </a:lnTo>
                  <a:cubicBezTo>
                    <a:pt x="76200" y="5080"/>
                    <a:pt x="0" y="83820"/>
                    <a:pt x="0" y="180340"/>
                  </a:cubicBezTo>
                  <a:cubicBezTo>
                    <a:pt x="0" y="276860"/>
                    <a:pt x="77470" y="355600"/>
                    <a:pt x="172720" y="359410"/>
                  </a:cubicBezTo>
                  <a:lnTo>
                    <a:pt x="172720" y="360680"/>
                  </a:lnTo>
                  <a:lnTo>
                    <a:pt x="520685" y="360680"/>
                  </a:lnTo>
                  <a:cubicBezTo>
                    <a:pt x="619745" y="360680"/>
                    <a:pt x="701025" y="279400"/>
                    <a:pt x="701025" y="180340"/>
                  </a:cubicBezTo>
                  <a:close/>
                </a:path>
              </a:pathLst>
            </a:custGeom>
            <a:solidFill>
              <a:srgbClr val="FC6960">
                <a:alpha val="7843"/>
              </a:srgbClr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943203" y="9258300"/>
            <a:ext cx="775800" cy="7758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133983" y="9368290"/>
            <a:ext cx="544916" cy="544916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304800" y="861190"/>
            <a:ext cx="14273808" cy="1165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86"/>
              </a:lnSpc>
              <a:spcBef>
                <a:spcPct val="0"/>
              </a:spcBef>
            </a:pPr>
            <a:r>
              <a:rPr lang="en-US" sz="3300" dirty="0">
                <a:solidFill>
                  <a:srgbClr val="000000"/>
                </a:solidFill>
                <a:latin typeface="Roboto Bold"/>
              </a:rPr>
              <a:t> Защита </a:t>
            </a:r>
            <a:r>
              <a:rPr lang="en-US" sz="3300" dirty="0" err="1">
                <a:solidFill>
                  <a:srgbClr val="000000"/>
                </a:solidFill>
                <a:latin typeface="Roboto Bold"/>
              </a:rPr>
              <a:t>прав</a:t>
            </a:r>
            <a:r>
              <a:rPr lang="en-US" sz="3300" dirty="0">
                <a:solidFill>
                  <a:srgbClr val="000000"/>
                </a:solidFill>
                <a:latin typeface="Roboto Bold"/>
              </a:rPr>
              <a:t> и </a:t>
            </a:r>
            <a:r>
              <a:rPr lang="en-US" sz="3300" dirty="0" err="1">
                <a:solidFill>
                  <a:srgbClr val="000000"/>
                </a:solidFill>
                <a:latin typeface="Roboto Bold"/>
              </a:rPr>
              <a:t>свобод</a:t>
            </a:r>
            <a:r>
              <a:rPr lang="en-US" sz="3300" dirty="0">
                <a:solidFill>
                  <a:srgbClr val="000000"/>
                </a:solidFill>
                <a:latin typeface="Roboto Bold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Roboto Bold"/>
              </a:rPr>
              <a:t>человека</a:t>
            </a:r>
            <a:r>
              <a:rPr lang="en-US" sz="3300" dirty="0">
                <a:solidFill>
                  <a:srgbClr val="000000"/>
                </a:solidFill>
                <a:latin typeface="Roboto Bold"/>
              </a:rPr>
              <a:t> и </a:t>
            </a:r>
            <a:r>
              <a:rPr lang="en-US" sz="3300" dirty="0" err="1">
                <a:solidFill>
                  <a:srgbClr val="000000"/>
                </a:solidFill>
                <a:latin typeface="Roboto Bold"/>
              </a:rPr>
              <a:t>гражданина</a:t>
            </a:r>
            <a:r>
              <a:rPr lang="en-US" sz="3300" dirty="0">
                <a:solidFill>
                  <a:srgbClr val="000000"/>
                </a:solidFill>
                <a:latin typeface="Roboto Bold"/>
              </a:rPr>
              <a:t>, в </a:t>
            </a:r>
            <a:r>
              <a:rPr lang="en-US" sz="3300" dirty="0" err="1">
                <a:solidFill>
                  <a:srgbClr val="000000"/>
                </a:solidFill>
                <a:latin typeface="Roboto Bold"/>
              </a:rPr>
              <a:t>том</a:t>
            </a:r>
            <a:r>
              <a:rPr lang="en-US" sz="3300" dirty="0">
                <a:solidFill>
                  <a:srgbClr val="000000"/>
                </a:solidFill>
                <a:latin typeface="Roboto Bold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Roboto Bold"/>
              </a:rPr>
              <a:t>числе</a:t>
            </a:r>
            <a:r>
              <a:rPr lang="en-US" sz="3300" dirty="0">
                <a:solidFill>
                  <a:srgbClr val="000000"/>
                </a:solidFill>
                <a:latin typeface="Roboto Bold"/>
              </a:rPr>
              <a:t> защита </a:t>
            </a:r>
            <a:r>
              <a:rPr lang="en-US" sz="3300" dirty="0" err="1">
                <a:solidFill>
                  <a:srgbClr val="000000"/>
                </a:solidFill>
                <a:latin typeface="Roboto Bold"/>
              </a:rPr>
              <a:t>прав</a:t>
            </a:r>
            <a:r>
              <a:rPr lang="en-US" sz="3300" dirty="0">
                <a:solidFill>
                  <a:srgbClr val="000000"/>
                </a:solidFill>
                <a:latin typeface="Roboto Bold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Roboto Bold"/>
              </a:rPr>
              <a:t>заключенных</a:t>
            </a:r>
            <a:endParaRPr lang="en-US" sz="3300" dirty="0">
              <a:solidFill>
                <a:srgbClr val="000000"/>
              </a:solidFill>
              <a:latin typeface="Roboto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028700" y="2748011"/>
            <a:ext cx="9791700" cy="3558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982"/>
              </a:lnSpc>
              <a:spcBef>
                <a:spcPct val="0"/>
              </a:spcBef>
            </a:pPr>
            <a:r>
              <a:rPr lang="en-US" sz="2100" dirty="0" err="1">
                <a:solidFill>
                  <a:srgbClr val="000000"/>
                </a:solidFill>
                <a:latin typeface="Roboto"/>
              </a:rPr>
              <a:t>Деятельность</a:t>
            </a:r>
            <a:r>
              <a:rPr lang="en-US" sz="2100" dirty="0">
                <a:solidFill>
                  <a:srgbClr val="000000"/>
                </a:solidFill>
                <a:latin typeface="Roboto"/>
              </a:rPr>
              <a:t> по </a:t>
            </a:r>
            <a:r>
              <a:rPr lang="en-US" sz="2100" dirty="0" err="1">
                <a:solidFill>
                  <a:srgbClr val="000000"/>
                </a:solidFill>
                <a:latin typeface="Roboto"/>
              </a:rPr>
              <a:t>защите</a:t>
            </a:r>
            <a:r>
              <a:rPr lang="en-US" sz="21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Roboto"/>
              </a:rPr>
              <a:t>прав</a:t>
            </a:r>
            <a:r>
              <a:rPr lang="en-US" sz="2100" dirty="0">
                <a:solidFill>
                  <a:srgbClr val="000000"/>
                </a:solidFill>
                <a:latin typeface="Roboto"/>
              </a:rPr>
              <a:t> и </a:t>
            </a:r>
            <a:r>
              <a:rPr lang="en-US" sz="2100" dirty="0" err="1">
                <a:solidFill>
                  <a:srgbClr val="000000"/>
                </a:solidFill>
                <a:latin typeface="Roboto"/>
              </a:rPr>
              <a:t>свобод</a:t>
            </a:r>
            <a:r>
              <a:rPr lang="en-US" sz="21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Roboto"/>
              </a:rPr>
              <a:t>человека</a:t>
            </a:r>
            <a:r>
              <a:rPr lang="en-US" sz="2100" dirty="0">
                <a:solidFill>
                  <a:srgbClr val="000000"/>
                </a:solidFill>
                <a:latin typeface="Roboto"/>
              </a:rPr>
              <a:t> и </a:t>
            </a:r>
            <a:r>
              <a:rPr lang="en-US" sz="2100" dirty="0" err="1">
                <a:solidFill>
                  <a:srgbClr val="000000"/>
                </a:solidFill>
                <a:latin typeface="Roboto"/>
              </a:rPr>
              <a:t>гражданина</a:t>
            </a:r>
            <a:endParaRPr lang="en-US" sz="2100" dirty="0">
              <a:solidFill>
                <a:srgbClr val="000000"/>
              </a:solidFill>
              <a:latin typeface="Roboto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028700" y="3590060"/>
            <a:ext cx="16317010" cy="7319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82"/>
              </a:lnSpc>
              <a:spcBef>
                <a:spcPct val="0"/>
              </a:spcBef>
            </a:pPr>
            <a:r>
              <a:rPr lang="en-US" sz="2100" dirty="0">
                <a:solidFill>
                  <a:srgbClr val="000000"/>
                </a:solidFill>
                <a:latin typeface="Roboto"/>
              </a:rPr>
              <a:t>Защита </a:t>
            </a:r>
            <a:r>
              <a:rPr lang="en-US" sz="2100" dirty="0" err="1">
                <a:solidFill>
                  <a:srgbClr val="000000"/>
                </a:solidFill>
                <a:latin typeface="Roboto"/>
              </a:rPr>
              <a:t>прав</a:t>
            </a:r>
            <a:r>
              <a:rPr lang="en-US" sz="21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Roboto"/>
              </a:rPr>
              <a:t>заключенных</a:t>
            </a:r>
            <a:r>
              <a:rPr lang="en-US" sz="2100" dirty="0">
                <a:solidFill>
                  <a:srgbClr val="000000"/>
                </a:solidFill>
                <a:latin typeface="Roboto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Roboto"/>
              </a:rPr>
              <a:t>содействие</a:t>
            </a:r>
            <a:r>
              <a:rPr lang="en-US" sz="21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Roboto"/>
              </a:rPr>
              <a:t>их</a:t>
            </a:r>
            <a:r>
              <a:rPr lang="en-US" sz="21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Roboto"/>
              </a:rPr>
              <a:t>обучению</a:t>
            </a:r>
            <a:r>
              <a:rPr lang="en-US" sz="2100" dirty="0">
                <a:solidFill>
                  <a:srgbClr val="000000"/>
                </a:solidFill>
                <a:latin typeface="Roboto"/>
              </a:rPr>
              <a:t>, социальная и трудовая </a:t>
            </a:r>
            <a:r>
              <a:rPr lang="en-US" sz="2100" dirty="0" err="1">
                <a:solidFill>
                  <a:srgbClr val="000000"/>
                </a:solidFill>
                <a:latin typeface="Roboto"/>
              </a:rPr>
              <a:t>реинтеграция</a:t>
            </a:r>
            <a:r>
              <a:rPr lang="en-US" sz="2100" dirty="0">
                <a:solidFill>
                  <a:srgbClr val="000000"/>
                </a:solidFill>
                <a:latin typeface="Roboto"/>
              </a:rPr>
              <a:t> лиц, </a:t>
            </a:r>
            <a:r>
              <a:rPr lang="en-US" sz="2100" dirty="0" err="1">
                <a:solidFill>
                  <a:srgbClr val="000000"/>
                </a:solidFill>
                <a:latin typeface="Roboto"/>
              </a:rPr>
              <a:t>освободившихся</a:t>
            </a:r>
            <a:r>
              <a:rPr lang="en-US" sz="21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Roboto"/>
              </a:rPr>
              <a:t>из</a:t>
            </a:r>
            <a:r>
              <a:rPr lang="en-US" sz="2100" dirty="0">
                <a:solidFill>
                  <a:srgbClr val="000000"/>
                </a:solidFill>
                <a:latin typeface="Roboto"/>
              </a:rPr>
              <a:t> мест </a:t>
            </a:r>
            <a:r>
              <a:rPr lang="en-US" sz="2100" dirty="0" err="1">
                <a:solidFill>
                  <a:srgbClr val="000000"/>
                </a:solidFill>
                <a:latin typeface="Roboto"/>
              </a:rPr>
              <a:t>лишения</a:t>
            </a:r>
            <a:r>
              <a:rPr lang="en-US" sz="21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Roboto"/>
              </a:rPr>
              <a:t>свободы</a:t>
            </a:r>
            <a:endParaRPr lang="en-US" sz="2100" dirty="0">
              <a:solidFill>
                <a:srgbClr val="000000"/>
              </a:solidFill>
              <a:latin typeface="Roboto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028700" y="4939474"/>
            <a:ext cx="14697987" cy="3604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82"/>
              </a:lnSpc>
              <a:spcBef>
                <a:spcPct val="0"/>
              </a:spcBef>
            </a:pPr>
            <a:r>
              <a:rPr lang="en-US" sz="2100" dirty="0" err="1">
                <a:solidFill>
                  <a:srgbClr val="000000"/>
                </a:solidFill>
                <a:latin typeface="Roboto"/>
              </a:rPr>
              <a:t>Оказание</a:t>
            </a:r>
            <a:r>
              <a:rPr lang="en-US" sz="21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Roboto"/>
              </a:rPr>
              <a:t>юридической</a:t>
            </a:r>
            <a:r>
              <a:rPr lang="en-US" sz="21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Roboto"/>
              </a:rPr>
              <a:t>помощи</a:t>
            </a:r>
            <a:r>
              <a:rPr lang="en-US" sz="21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Roboto"/>
              </a:rPr>
              <a:t>гражданам</a:t>
            </a:r>
            <a:r>
              <a:rPr lang="en-US" sz="2100" dirty="0">
                <a:solidFill>
                  <a:srgbClr val="000000"/>
                </a:solidFill>
                <a:latin typeface="Roboto"/>
              </a:rPr>
              <a:t> и </a:t>
            </a:r>
            <a:r>
              <a:rPr lang="en-US" sz="2100" dirty="0" err="1">
                <a:solidFill>
                  <a:srgbClr val="000000"/>
                </a:solidFill>
                <a:latin typeface="Roboto"/>
              </a:rPr>
              <a:t>некоммерческим</a:t>
            </a:r>
            <a:r>
              <a:rPr lang="en-US" sz="21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Roboto"/>
              </a:rPr>
              <a:t>неправительственным</a:t>
            </a:r>
            <a:r>
              <a:rPr lang="en-US" sz="21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Roboto"/>
              </a:rPr>
              <a:t>организациям</a:t>
            </a:r>
            <a:endParaRPr lang="en-US" sz="2100" dirty="0">
              <a:solidFill>
                <a:srgbClr val="000000"/>
              </a:solidFill>
              <a:latin typeface="Roboto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028700" y="5835979"/>
            <a:ext cx="14439900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982"/>
              </a:lnSpc>
              <a:spcBef>
                <a:spcPct val="0"/>
              </a:spcBef>
            </a:pPr>
            <a:r>
              <a:rPr lang="en-US" sz="2100" dirty="0" err="1">
                <a:solidFill>
                  <a:srgbClr val="000000"/>
                </a:solidFill>
                <a:latin typeface="Roboto"/>
              </a:rPr>
              <a:t>Правовое</a:t>
            </a:r>
            <a:r>
              <a:rPr lang="en-US" sz="21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Roboto"/>
              </a:rPr>
              <a:t>просвещение</a:t>
            </a:r>
            <a:r>
              <a:rPr lang="en-US" sz="21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Roboto"/>
              </a:rPr>
              <a:t>населения</a:t>
            </a:r>
            <a:r>
              <a:rPr lang="en-US" sz="2100" dirty="0">
                <a:solidFill>
                  <a:srgbClr val="000000"/>
                </a:solidFill>
                <a:latin typeface="Roboto"/>
              </a:rPr>
              <a:t> (в </a:t>
            </a:r>
            <a:r>
              <a:rPr lang="en-US" sz="2100" dirty="0" err="1">
                <a:solidFill>
                  <a:srgbClr val="000000"/>
                </a:solidFill>
                <a:latin typeface="Roboto"/>
              </a:rPr>
              <a:t>том</a:t>
            </a:r>
            <a:r>
              <a:rPr lang="en-US" sz="21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Roboto"/>
              </a:rPr>
              <a:t>числе</a:t>
            </a:r>
            <a:r>
              <a:rPr lang="en-US" sz="21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Roboto"/>
              </a:rPr>
              <a:t>осуществляемое</a:t>
            </a:r>
            <a:r>
              <a:rPr lang="en-US" sz="2100" dirty="0">
                <a:solidFill>
                  <a:srgbClr val="000000"/>
                </a:solidFill>
                <a:latin typeface="Roboto"/>
              </a:rPr>
              <a:t> в </a:t>
            </a:r>
            <a:r>
              <a:rPr lang="en-US" sz="2100" dirty="0" err="1">
                <a:solidFill>
                  <a:srgbClr val="000000"/>
                </a:solidFill>
                <a:latin typeface="Roboto"/>
              </a:rPr>
              <a:t>целях</a:t>
            </a:r>
            <a:r>
              <a:rPr lang="en-US" sz="21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Roboto"/>
              </a:rPr>
              <a:t>противодействия</a:t>
            </a:r>
            <a:r>
              <a:rPr lang="en-US" sz="21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Roboto"/>
              </a:rPr>
              <a:t>коррупции</a:t>
            </a:r>
            <a:r>
              <a:rPr lang="en-US" sz="2100" dirty="0">
                <a:solidFill>
                  <a:srgbClr val="000000"/>
                </a:solidFill>
                <a:latin typeface="Roboto"/>
              </a:rPr>
              <a:t>)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256110" y="503362"/>
            <a:ext cx="2462894" cy="18807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66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361816" y="8306739"/>
            <a:ext cx="1897484" cy="1061551"/>
            <a:chOff x="0" y="0"/>
            <a:chExt cx="726425" cy="406400"/>
          </a:xfrm>
        </p:grpSpPr>
        <p:sp>
          <p:nvSpPr>
            <p:cNvPr id="3" name="Freeform 3"/>
            <p:cNvSpPr/>
            <p:nvPr/>
          </p:nvSpPr>
          <p:spPr>
            <a:xfrm>
              <a:off x="17780" y="22860"/>
              <a:ext cx="701026" cy="360680"/>
            </a:xfrm>
            <a:custGeom>
              <a:avLst/>
              <a:gdLst/>
              <a:ahLst/>
              <a:cxnLst/>
              <a:rect l="l" t="t" r="r" b="b"/>
              <a:pathLst>
                <a:path w="701026" h="360680">
                  <a:moveTo>
                    <a:pt x="701026" y="180340"/>
                  </a:moveTo>
                  <a:cubicBezTo>
                    <a:pt x="701026" y="81280"/>
                    <a:pt x="621016" y="0"/>
                    <a:pt x="520686" y="0"/>
                  </a:cubicBezTo>
                  <a:lnTo>
                    <a:pt x="172720" y="0"/>
                  </a:lnTo>
                  <a:lnTo>
                    <a:pt x="172720" y="1270"/>
                  </a:lnTo>
                  <a:cubicBezTo>
                    <a:pt x="76200" y="5080"/>
                    <a:pt x="0" y="83820"/>
                    <a:pt x="0" y="180340"/>
                  </a:cubicBezTo>
                  <a:cubicBezTo>
                    <a:pt x="0" y="276860"/>
                    <a:pt x="77470" y="355600"/>
                    <a:pt x="172720" y="359410"/>
                  </a:cubicBezTo>
                  <a:lnTo>
                    <a:pt x="172720" y="360680"/>
                  </a:lnTo>
                  <a:lnTo>
                    <a:pt x="520685" y="360680"/>
                  </a:lnTo>
                  <a:cubicBezTo>
                    <a:pt x="619745" y="360680"/>
                    <a:pt x="701025" y="279400"/>
                    <a:pt x="701025" y="180340"/>
                  </a:cubicBezTo>
                  <a:close/>
                </a:path>
              </a:pathLst>
            </a:custGeom>
            <a:solidFill>
              <a:srgbClr val="454699">
                <a:alpha val="7843"/>
              </a:srgbClr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6358183" y="8449615"/>
            <a:ext cx="775800" cy="775800"/>
            <a:chOff x="0" y="0"/>
            <a:chExt cx="1034400" cy="1034400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034400" cy="10344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53923" y="153923"/>
              <a:ext cx="726554" cy="726554"/>
            </a:xfrm>
            <a:prstGeom prst="rect">
              <a:avLst/>
            </a:prstGeom>
          </p:spPr>
        </p:pic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0800000" flipH="1">
            <a:off x="16828775" y="0"/>
            <a:ext cx="1459225" cy="145922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5400000">
            <a:off x="0" y="9233231"/>
            <a:ext cx="1053769" cy="1053769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1053769" y="1028700"/>
            <a:ext cx="11890019" cy="8229600"/>
            <a:chOff x="0" y="0"/>
            <a:chExt cx="3651672" cy="252748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651672" cy="2527482"/>
            </a:xfrm>
            <a:custGeom>
              <a:avLst/>
              <a:gdLst/>
              <a:ahLst/>
              <a:cxnLst/>
              <a:rect l="l" t="t" r="r" b="b"/>
              <a:pathLst>
                <a:path w="3651672" h="2527482">
                  <a:moveTo>
                    <a:pt x="3527212" y="2527481"/>
                  </a:moveTo>
                  <a:lnTo>
                    <a:pt x="124460" y="2527481"/>
                  </a:lnTo>
                  <a:cubicBezTo>
                    <a:pt x="55880" y="2527481"/>
                    <a:pt x="0" y="2471601"/>
                    <a:pt x="0" y="240302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527212" y="0"/>
                  </a:lnTo>
                  <a:cubicBezTo>
                    <a:pt x="3595793" y="0"/>
                    <a:pt x="3651672" y="55880"/>
                    <a:pt x="3651672" y="124460"/>
                  </a:cubicBezTo>
                  <a:lnTo>
                    <a:pt x="3651672" y="2403022"/>
                  </a:lnTo>
                  <a:cubicBezTo>
                    <a:pt x="3651672" y="2471601"/>
                    <a:pt x="3595793" y="2527482"/>
                    <a:pt x="3527212" y="2527482"/>
                  </a:cubicBezTo>
                  <a:close/>
                </a:path>
              </a:pathLst>
            </a:custGeom>
            <a:solidFill>
              <a:srgbClr val="F8F4EB"/>
            </a:solidFill>
          </p:spPr>
        </p:sp>
      </p:grpSp>
      <p:sp>
        <p:nvSpPr>
          <p:cNvPr id="11" name="TextBox 11"/>
          <p:cNvSpPr txBox="1"/>
          <p:nvPr/>
        </p:nvSpPr>
        <p:spPr>
          <a:xfrm>
            <a:off x="1807220" y="3778649"/>
            <a:ext cx="10383117" cy="22338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45"/>
              </a:lnSpc>
              <a:spcBef>
                <a:spcPct val="0"/>
              </a:spcBef>
            </a:pPr>
            <a:r>
              <a:rPr lang="en-US" sz="6299" dirty="0" err="1">
                <a:solidFill>
                  <a:srgbClr val="000000"/>
                </a:solidFill>
                <a:latin typeface="Roboto Bold"/>
              </a:rPr>
              <a:t>Охрана</a:t>
            </a:r>
            <a:r>
              <a:rPr lang="en-US" sz="6299" dirty="0">
                <a:solidFill>
                  <a:srgbClr val="000000"/>
                </a:solidFill>
                <a:latin typeface="Roboto Bold"/>
              </a:rPr>
              <a:t> </a:t>
            </a:r>
            <a:r>
              <a:rPr lang="en-US" sz="6299" dirty="0" err="1">
                <a:solidFill>
                  <a:srgbClr val="000000"/>
                </a:solidFill>
                <a:latin typeface="Roboto Bold"/>
              </a:rPr>
              <a:t>окружающей</a:t>
            </a:r>
            <a:r>
              <a:rPr lang="en-US" sz="6299" dirty="0">
                <a:solidFill>
                  <a:srgbClr val="000000"/>
                </a:solidFill>
                <a:latin typeface="Roboto Bold"/>
              </a:rPr>
              <a:t> </a:t>
            </a:r>
            <a:r>
              <a:rPr lang="en-US" sz="6299" dirty="0" err="1">
                <a:solidFill>
                  <a:srgbClr val="000000"/>
                </a:solidFill>
                <a:latin typeface="Roboto Bold"/>
              </a:rPr>
              <a:t>среды</a:t>
            </a:r>
            <a:r>
              <a:rPr lang="en-US" sz="6299" dirty="0">
                <a:solidFill>
                  <a:srgbClr val="000000"/>
                </a:solidFill>
                <a:latin typeface="Roboto Bold"/>
              </a:rPr>
              <a:t> и защита </a:t>
            </a:r>
            <a:r>
              <a:rPr lang="en-US" sz="6299" dirty="0" err="1">
                <a:solidFill>
                  <a:srgbClr val="000000"/>
                </a:solidFill>
                <a:latin typeface="Roboto Bold"/>
              </a:rPr>
              <a:t>животных</a:t>
            </a:r>
            <a:endParaRPr lang="en-US" sz="6299" dirty="0">
              <a:solidFill>
                <a:srgbClr val="000000"/>
              </a:solidFill>
              <a:latin typeface="Roboto Bold"/>
            </a:endParaRP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3395069" y="3234007"/>
            <a:ext cx="4517246" cy="4114800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2087967" y="7291657"/>
            <a:ext cx="6869001" cy="4472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692"/>
              </a:lnSpc>
              <a:spcBef>
                <a:spcPct val="0"/>
              </a:spcBef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069799" y="9109973"/>
            <a:ext cx="1897484" cy="1061551"/>
            <a:chOff x="0" y="0"/>
            <a:chExt cx="726425" cy="406400"/>
          </a:xfrm>
        </p:grpSpPr>
        <p:sp>
          <p:nvSpPr>
            <p:cNvPr id="3" name="Freeform 3"/>
            <p:cNvSpPr/>
            <p:nvPr/>
          </p:nvSpPr>
          <p:spPr>
            <a:xfrm>
              <a:off x="17780" y="22860"/>
              <a:ext cx="701026" cy="360680"/>
            </a:xfrm>
            <a:custGeom>
              <a:avLst/>
              <a:gdLst/>
              <a:ahLst/>
              <a:cxnLst/>
              <a:rect l="l" t="t" r="r" b="b"/>
              <a:pathLst>
                <a:path w="701026" h="360680">
                  <a:moveTo>
                    <a:pt x="701026" y="180340"/>
                  </a:moveTo>
                  <a:cubicBezTo>
                    <a:pt x="701026" y="81280"/>
                    <a:pt x="621016" y="0"/>
                    <a:pt x="520686" y="0"/>
                  </a:cubicBezTo>
                  <a:lnTo>
                    <a:pt x="172720" y="0"/>
                  </a:lnTo>
                  <a:lnTo>
                    <a:pt x="172720" y="1270"/>
                  </a:lnTo>
                  <a:cubicBezTo>
                    <a:pt x="76200" y="5080"/>
                    <a:pt x="0" y="83820"/>
                    <a:pt x="0" y="180340"/>
                  </a:cubicBezTo>
                  <a:cubicBezTo>
                    <a:pt x="0" y="276860"/>
                    <a:pt x="77470" y="355600"/>
                    <a:pt x="172720" y="359410"/>
                  </a:cubicBezTo>
                  <a:lnTo>
                    <a:pt x="172720" y="360680"/>
                  </a:lnTo>
                  <a:lnTo>
                    <a:pt x="520685" y="360680"/>
                  </a:lnTo>
                  <a:cubicBezTo>
                    <a:pt x="619745" y="360680"/>
                    <a:pt x="701025" y="279400"/>
                    <a:pt x="701025" y="180340"/>
                  </a:cubicBezTo>
                  <a:close/>
                </a:path>
              </a:pathLst>
            </a:custGeom>
            <a:solidFill>
              <a:srgbClr val="FC6960">
                <a:alpha val="7843"/>
              </a:srgbClr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943203" y="9258300"/>
            <a:ext cx="775800" cy="7758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133983" y="9368290"/>
            <a:ext cx="544916" cy="54491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200231" y="556532"/>
            <a:ext cx="2130873" cy="1941031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2755981" y="952500"/>
            <a:ext cx="9840218" cy="5745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86"/>
              </a:lnSpc>
              <a:spcBef>
                <a:spcPct val="0"/>
              </a:spcBef>
            </a:pPr>
            <a:r>
              <a:rPr lang="en-US" sz="3300" dirty="0">
                <a:solidFill>
                  <a:srgbClr val="000000"/>
                </a:solidFill>
                <a:latin typeface="Roboto Bold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Roboto Bold"/>
              </a:rPr>
              <a:t>Охрана</a:t>
            </a:r>
            <a:r>
              <a:rPr lang="en-US" sz="3300" dirty="0">
                <a:solidFill>
                  <a:srgbClr val="000000"/>
                </a:solidFill>
                <a:latin typeface="Roboto Bold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Roboto Bold"/>
              </a:rPr>
              <a:t>окружающей</a:t>
            </a:r>
            <a:r>
              <a:rPr lang="en-US" sz="3300" dirty="0">
                <a:solidFill>
                  <a:srgbClr val="000000"/>
                </a:solidFill>
                <a:latin typeface="Roboto Bold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Roboto Bold"/>
              </a:rPr>
              <a:t>среды</a:t>
            </a:r>
            <a:r>
              <a:rPr lang="en-US" sz="3300" dirty="0">
                <a:solidFill>
                  <a:srgbClr val="000000"/>
                </a:solidFill>
                <a:latin typeface="Roboto Bold"/>
              </a:rPr>
              <a:t> и защита </a:t>
            </a:r>
            <a:r>
              <a:rPr lang="en-US" sz="3300" dirty="0" err="1">
                <a:solidFill>
                  <a:srgbClr val="000000"/>
                </a:solidFill>
                <a:latin typeface="Roboto Bold"/>
              </a:rPr>
              <a:t>животных</a:t>
            </a:r>
            <a:endParaRPr lang="en-US" sz="3300" dirty="0">
              <a:solidFill>
                <a:srgbClr val="000000"/>
              </a:solidFill>
              <a:latin typeface="Roboto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066800" y="2894325"/>
            <a:ext cx="10855672" cy="3604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82"/>
              </a:lnSpc>
              <a:spcBef>
                <a:spcPct val="0"/>
              </a:spcBef>
            </a:pPr>
            <a:r>
              <a:rPr lang="en-US" sz="2100" dirty="0" err="1">
                <a:solidFill>
                  <a:srgbClr val="000000"/>
                </a:solidFill>
                <a:latin typeface="Roboto"/>
              </a:rPr>
              <a:t>Деятельность</a:t>
            </a:r>
            <a:r>
              <a:rPr lang="en-US" sz="2100" dirty="0">
                <a:solidFill>
                  <a:srgbClr val="000000"/>
                </a:solidFill>
                <a:latin typeface="Roboto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Roboto"/>
              </a:rPr>
              <a:t>направленная</a:t>
            </a:r>
            <a:r>
              <a:rPr lang="en-US" sz="2100" dirty="0">
                <a:solidFill>
                  <a:srgbClr val="000000"/>
                </a:solidFill>
                <a:latin typeface="Roboto"/>
              </a:rPr>
              <a:t> на </a:t>
            </a:r>
            <a:r>
              <a:rPr lang="en-US" sz="2100" dirty="0" err="1">
                <a:solidFill>
                  <a:srgbClr val="000000"/>
                </a:solidFill>
                <a:latin typeface="Roboto"/>
              </a:rPr>
              <a:t>охрану</a:t>
            </a:r>
            <a:r>
              <a:rPr lang="en-US" sz="21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Roboto"/>
              </a:rPr>
              <a:t>окружающей</a:t>
            </a:r>
            <a:r>
              <a:rPr lang="en-US" sz="21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Roboto"/>
              </a:rPr>
              <a:t>среды</a:t>
            </a:r>
            <a:r>
              <a:rPr lang="en-US" sz="2100" dirty="0">
                <a:solidFill>
                  <a:srgbClr val="000000"/>
                </a:solidFill>
                <a:latin typeface="Roboto"/>
              </a:rPr>
              <a:t> и </a:t>
            </a:r>
            <a:r>
              <a:rPr lang="en-US" sz="2100" dirty="0" err="1">
                <a:solidFill>
                  <a:srgbClr val="000000"/>
                </a:solidFill>
                <a:latin typeface="Roboto"/>
              </a:rPr>
              <a:t>природных</a:t>
            </a:r>
            <a:r>
              <a:rPr lang="en-US" sz="21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Roboto"/>
              </a:rPr>
              <a:t>памятников</a:t>
            </a:r>
            <a:endParaRPr lang="en-US" sz="2100" dirty="0">
              <a:solidFill>
                <a:srgbClr val="000000"/>
              </a:solidFill>
              <a:latin typeface="Roboto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088571" y="3656133"/>
            <a:ext cx="15415114" cy="7319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82"/>
              </a:lnSpc>
              <a:spcBef>
                <a:spcPct val="0"/>
              </a:spcBef>
            </a:pPr>
            <a:r>
              <a:rPr lang="en-US" sz="2100" dirty="0" err="1">
                <a:solidFill>
                  <a:srgbClr val="000000"/>
                </a:solidFill>
                <a:latin typeface="Roboto"/>
              </a:rPr>
              <a:t>Повышение</a:t>
            </a:r>
            <a:r>
              <a:rPr lang="en-US" sz="21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Roboto"/>
              </a:rPr>
              <a:t>повседневной</a:t>
            </a:r>
            <a:r>
              <a:rPr lang="en-US" sz="21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Roboto"/>
              </a:rPr>
              <a:t>экологической</a:t>
            </a:r>
            <a:r>
              <a:rPr lang="en-US" sz="2100" dirty="0">
                <a:solidFill>
                  <a:srgbClr val="000000"/>
                </a:solidFill>
                <a:latin typeface="Roboto"/>
              </a:rPr>
              <a:t> культуры </a:t>
            </a:r>
            <a:r>
              <a:rPr lang="en-US" sz="2100" dirty="0" err="1">
                <a:solidFill>
                  <a:srgbClr val="000000"/>
                </a:solidFill>
                <a:latin typeface="Roboto"/>
              </a:rPr>
              <a:t>людей</a:t>
            </a:r>
            <a:r>
              <a:rPr lang="en-US" sz="2100" dirty="0">
                <a:solidFill>
                  <a:srgbClr val="000000"/>
                </a:solidFill>
                <a:latin typeface="Roboto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Roboto"/>
              </a:rPr>
              <a:t>развитие</a:t>
            </a:r>
            <a:r>
              <a:rPr lang="en-US" sz="21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Roboto"/>
              </a:rPr>
              <a:t>инициатив</a:t>
            </a:r>
            <a:r>
              <a:rPr lang="en-US" sz="2100" dirty="0">
                <a:solidFill>
                  <a:srgbClr val="000000"/>
                </a:solidFill>
                <a:latin typeface="Roboto"/>
              </a:rPr>
              <a:t> в </a:t>
            </a:r>
            <a:r>
              <a:rPr lang="en-US" sz="2100" dirty="0" err="1">
                <a:solidFill>
                  <a:srgbClr val="000000"/>
                </a:solidFill>
                <a:latin typeface="Roboto"/>
              </a:rPr>
              <a:t>сфере</a:t>
            </a:r>
            <a:r>
              <a:rPr lang="en-US" sz="21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Roboto"/>
              </a:rPr>
              <a:t>сбора</a:t>
            </a:r>
            <a:r>
              <a:rPr lang="en-US" sz="21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Roboto"/>
              </a:rPr>
              <a:t>мусора</a:t>
            </a:r>
            <a:r>
              <a:rPr lang="en-US" sz="2100" dirty="0">
                <a:solidFill>
                  <a:srgbClr val="000000"/>
                </a:solidFill>
                <a:latin typeface="Roboto"/>
              </a:rPr>
              <a:t>, благоустройства и </a:t>
            </a:r>
            <a:r>
              <a:rPr lang="en-US" sz="2100" dirty="0" err="1">
                <a:solidFill>
                  <a:srgbClr val="000000"/>
                </a:solidFill>
                <a:latin typeface="Roboto"/>
              </a:rPr>
              <a:t>очистки</a:t>
            </a:r>
            <a:r>
              <a:rPr lang="en-US" sz="21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Roboto"/>
              </a:rPr>
              <a:t>лесов</a:t>
            </a:r>
            <a:r>
              <a:rPr lang="en-US" sz="2100" dirty="0">
                <a:solidFill>
                  <a:srgbClr val="000000"/>
                </a:solidFill>
                <a:latin typeface="Roboto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Roboto"/>
              </a:rPr>
              <a:t>рек</a:t>
            </a:r>
            <a:r>
              <a:rPr lang="en-US" sz="2100" dirty="0">
                <a:solidFill>
                  <a:srgbClr val="000000"/>
                </a:solidFill>
                <a:latin typeface="Roboto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Roboto"/>
              </a:rPr>
              <a:t>ручьев</a:t>
            </a:r>
            <a:r>
              <a:rPr lang="en-US" sz="2100" dirty="0">
                <a:solidFill>
                  <a:srgbClr val="000000"/>
                </a:solidFill>
                <a:latin typeface="Roboto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Roboto"/>
              </a:rPr>
              <a:t>водоемов</a:t>
            </a:r>
            <a:r>
              <a:rPr lang="en-US" sz="2100" dirty="0">
                <a:solidFill>
                  <a:srgbClr val="000000"/>
                </a:solidFill>
                <a:latin typeface="Roboto"/>
              </a:rPr>
              <a:t> и </a:t>
            </a:r>
            <a:r>
              <a:rPr lang="en-US" sz="2100" dirty="0" err="1">
                <a:solidFill>
                  <a:srgbClr val="000000"/>
                </a:solidFill>
                <a:latin typeface="Roboto"/>
              </a:rPr>
              <a:t>их</a:t>
            </a:r>
            <a:r>
              <a:rPr lang="en-US" sz="21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Roboto"/>
              </a:rPr>
              <a:t>берегов</a:t>
            </a:r>
            <a:endParaRPr lang="en-US" sz="2100" dirty="0">
              <a:solidFill>
                <a:srgbClr val="000000"/>
              </a:solidFill>
              <a:latin typeface="Roboto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066800" y="4903300"/>
            <a:ext cx="8874217" cy="3558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982"/>
              </a:lnSpc>
              <a:spcBef>
                <a:spcPct val="0"/>
              </a:spcBef>
            </a:pPr>
            <a:r>
              <a:rPr lang="en-US" sz="2100" dirty="0" err="1">
                <a:solidFill>
                  <a:srgbClr val="000000"/>
                </a:solidFill>
                <a:latin typeface="Roboto"/>
              </a:rPr>
              <a:t>Профилактика</a:t>
            </a:r>
            <a:r>
              <a:rPr lang="en-US" sz="21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Roboto"/>
              </a:rPr>
              <a:t>жестокого</a:t>
            </a:r>
            <a:r>
              <a:rPr lang="en-US" sz="21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Roboto"/>
              </a:rPr>
              <a:t>обращения</a:t>
            </a:r>
            <a:r>
              <a:rPr lang="en-US" sz="2100" dirty="0">
                <a:solidFill>
                  <a:srgbClr val="000000"/>
                </a:solidFill>
                <a:latin typeface="Roboto"/>
              </a:rPr>
              <a:t> с </a:t>
            </a:r>
            <a:r>
              <a:rPr lang="en-US" sz="2100" dirty="0" err="1">
                <a:solidFill>
                  <a:srgbClr val="000000"/>
                </a:solidFill>
                <a:latin typeface="Roboto"/>
              </a:rPr>
              <a:t>животными</a:t>
            </a:r>
            <a:endParaRPr lang="en-US" sz="2100" dirty="0">
              <a:solidFill>
                <a:srgbClr val="000000"/>
              </a:solidFill>
              <a:latin typeface="Roboto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088571" y="5815167"/>
            <a:ext cx="7045417" cy="3558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982"/>
              </a:lnSpc>
              <a:spcBef>
                <a:spcPct val="0"/>
              </a:spcBef>
            </a:pPr>
            <a:r>
              <a:rPr lang="en-US" sz="2100" dirty="0" err="1">
                <a:solidFill>
                  <a:srgbClr val="000000"/>
                </a:solidFill>
                <a:latin typeface="Roboto"/>
              </a:rPr>
              <a:t>Деятельность</a:t>
            </a:r>
            <a:r>
              <a:rPr lang="en-US" sz="2100" dirty="0">
                <a:solidFill>
                  <a:srgbClr val="000000"/>
                </a:solidFill>
                <a:latin typeface="Roboto"/>
              </a:rPr>
              <a:t> в области </a:t>
            </a:r>
            <a:r>
              <a:rPr lang="en-US" sz="2100" dirty="0" err="1">
                <a:solidFill>
                  <a:srgbClr val="000000"/>
                </a:solidFill>
                <a:latin typeface="Roboto"/>
              </a:rPr>
              <a:t>защиты</a:t>
            </a:r>
            <a:r>
              <a:rPr lang="en-US" sz="21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Roboto"/>
              </a:rPr>
              <a:t>животных</a:t>
            </a:r>
            <a:endParaRPr lang="en-US" sz="2100" dirty="0">
              <a:solidFill>
                <a:srgbClr val="000000"/>
              </a:solidFill>
              <a:latin typeface="Roboto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990600" y="6727034"/>
            <a:ext cx="7628887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82"/>
              </a:lnSpc>
              <a:spcBef>
                <a:spcPct val="0"/>
              </a:spcBef>
            </a:pPr>
            <a:r>
              <a:rPr lang="en-US" sz="2100" dirty="0">
                <a:solidFill>
                  <a:srgbClr val="000000"/>
                </a:solidFill>
                <a:latin typeface="Roboto"/>
              </a:rPr>
              <a:t>Участие в </a:t>
            </a:r>
            <a:r>
              <a:rPr lang="en-US" sz="2100" dirty="0" err="1">
                <a:solidFill>
                  <a:srgbClr val="000000"/>
                </a:solidFill>
                <a:latin typeface="Roboto"/>
              </a:rPr>
              <a:t>профилактике</a:t>
            </a:r>
            <a:r>
              <a:rPr lang="en-US" sz="2100" dirty="0">
                <a:solidFill>
                  <a:srgbClr val="000000"/>
                </a:solidFill>
                <a:latin typeface="Roboto"/>
              </a:rPr>
              <a:t> и (</a:t>
            </a:r>
            <a:r>
              <a:rPr lang="en-US" sz="2100" dirty="0" err="1">
                <a:solidFill>
                  <a:srgbClr val="000000"/>
                </a:solidFill>
                <a:latin typeface="Roboto"/>
              </a:rPr>
              <a:t>или</a:t>
            </a:r>
            <a:r>
              <a:rPr lang="en-US" sz="2100" dirty="0">
                <a:solidFill>
                  <a:srgbClr val="000000"/>
                </a:solidFill>
                <a:latin typeface="Roboto"/>
              </a:rPr>
              <a:t>) </a:t>
            </a:r>
            <a:r>
              <a:rPr lang="en-US" sz="2100" dirty="0" err="1">
                <a:solidFill>
                  <a:srgbClr val="000000"/>
                </a:solidFill>
                <a:latin typeface="Roboto"/>
              </a:rPr>
              <a:t>тушении</a:t>
            </a:r>
            <a:r>
              <a:rPr lang="en-US" sz="21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Roboto"/>
              </a:rPr>
              <a:t>лесных</a:t>
            </a:r>
            <a:r>
              <a:rPr lang="en-US" sz="21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Roboto"/>
              </a:rPr>
              <a:t>пожаров</a:t>
            </a:r>
            <a:endParaRPr lang="en-US" sz="2100" dirty="0">
              <a:solidFill>
                <a:srgbClr val="000000"/>
              </a:solidFill>
              <a:latin typeface="Robo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66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361816" y="8306739"/>
            <a:ext cx="1897484" cy="1061551"/>
            <a:chOff x="0" y="0"/>
            <a:chExt cx="726425" cy="406400"/>
          </a:xfrm>
        </p:grpSpPr>
        <p:sp>
          <p:nvSpPr>
            <p:cNvPr id="3" name="Freeform 3"/>
            <p:cNvSpPr/>
            <p:nvPr/>
          </p:nvSpPr>
          <p:spPr>
            <a:xfrm>
              <a:off x="17780" y="22860"/>
              <a:ext cx="701026" cy="360680"/>
            </a:xfrm>
            <a:custGeom>
              <a:avLst/>
              <a:gdLst/>
              <a:ahLst/>
              <a:cxnLst/>
              <a:rect l="l" t="t" r="r" b="b"/>
              <a:pathLst>
                <a:path w="701026" h="360680">
                  <a:moveTo>
                    <a:pt x="701026" y="180340"/>
                  </a:moveTo>
                  <a:cubicBezTo>
                    <a:pt x="701026" y="81280"/>
                    <a:pt x="621016" y="0"/>
                    <a:pt x="520686" y="0"/>
                  </a:cubicBezTo>
                  <a:lnTo>
                    <a:pt x="172720" y="0"/>
                  </a:lnTo>
                  <a:lnTo>
                    <a:pt x="172720" y="1270"/>
                  </a:lnTo>
                  <a:cubicBezTo>
                    <a:pt x="76200" y="5080"/>
                    <a:pt x="0" y="83820"/>
                    <a:pt x="0" y="180340"/>
                  </a:cubicBezTo>
                  <a:cubicBezTo>
                    <a:pt x="0" y="276860"/>
                    <a:pt x="77470" y="355600"/>
                    <a:pt x="172720" y="359410"/>
                  </a:cubicBezTo>
                  <a:lnTo>
                    <a:pt x="172720" y="360680"/>
                  </a:lnTo>
                  <a:lnTo>
                    <a:pt x="520685" y="360680"/>
                  </a:lnTo>
                  <a:cubicBezTo>
                    <a:pt x="619745" y="360680"/>
                    <a:pt x="701025" y="279400"/>
                    <a:pt x="701025" y="180340"/>
                  </a:cubicBezTo>
                  <a:close/>
                </a:path>
              </a:pathLst>
            </a:custGeom>
            <a:solidFill>
              <a:srgbClr val="454699">
                <a:alpha val="7843"/>
              </a:srgbClr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6358183" y="8449615"/>
            <a:ext cx="775800" cy="775800"/>
            <a:chOff x="0" y="0"/>
            <a:chExt cx="1034400" cy="1034400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034400" cy="10344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53923" y="153923"/>
              <a:ext cx="726554" cy="726554"/>
            </a:xfrm>
            <a:prstGeom prst="rect">
              <a:avLst/>
            </a:prstGeom>
          </p:spPr>
        </p:pic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0800000" flipH="1">
            <a:off x="16828775" y="0"/>
            <a:ext cx="1459225" cy="145922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5400000">
            <a:off x="0" y="9233231"/>
            <a:ext cx="1053769" cy="1053769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1053769" y="1028700"/>
            <a:ext cx="11890019" cy="8229600"/>
            <a:chOff x="0" y="0"/>
            <a:chExt cx="3651672" cy="252748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651672" cy="2527482"/>
            </a:xfrm>
            <a:custGeom>
              <a:avLst/>
              <a:gdLst/>
              <a:ahLst/>
              <a:cxnLst/>
              <a:rect l="l" t="t" r="r" b="b"/>
              <a:pathLst>
                <a:path w="3651672" h="2527482">
                  <a:moveTo>
                    <a:pt x="3527212" y="2527481"/>
                  </a:moveTo>
                  <a:lnTo>
                    <a:pt x="124460" y="2527481"/>
                  </a:lnTo>
                  <a:cubicBezTo>
                    <a:pt x="55880" y="2527481"/>
                    <a:pt x="0" y="2471601"/>
                    <a:pt x="0" y="240302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527212" y="0"/>
                  </a:lnTo>
                  <a:cubicBezTo>
                    <a:pt x="3595793" y="0"/>
                    <a:pt x="3651672" y="55880"/>
                    <a:pt x="3651672" y="124460"/>
                  </a:cubicBezTo>
                  <a:lnTo>
                    <a:pt x="3651672" y="2403022"/>
                  </a:lnTo>
                  <a:cubicBezTo>
                    <a:pt x="3651672" y="2471601"/>
                    <a:pt x="3595793" y="2527482"/>
                    <a:pt x="3527212" y="2527482"/>
                  </a:cubicBezTo>
                  <a:close/>
                </a:path>
              </a:pathLst>
            </a:custGeom>
            <a:solidFill>
              <a:srgbClr val="F8F4EB"/>
            </a:solidFill>
          </p:spPr>
        </p:sp>
      </p:grpSp>
      <p:sp>
        <p:nvSpPr>
          <p:cNvPr id="11" name="TextBox 11"/>
          <p:cNvSpPr txBox="1"/>
          <p:nvPr/>
        </p:nvSpPr>
        <p:spPr>
          <a:xfrm>
            <a:off x="1638227" y="2672511"/>
            <a:ext cx="10383117" cy="56342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46"/>
              </a:lnSpc>
            </a:pPr>
            <a:r>
              <a:rPr lang="en-US" sz="6299" dirty="0" err="1">
                <a:solidFill>
                  <a:srgbClr val="000000"/>
                </a:solidFill>
                <a:latin typeface="Roboto Bold"/>
              </a:rPr>
              <a:t>Укрепление</a:t>
            </a:r>
            <a:r>
              <a:rPr lang="en-US" sz="6299" dirty="0">
                <a:solidFill>
                  <a:srgbClr val="000000"/>
                </a:solidFill>
                <a:latin typeface="Roboto Bold"/>
              </a:rPr>
              <a:t> </a:t>
            </a:r>
            <a:r>
              <a:rPr lang="en-US" sz="6299" dirty="0" err="1">
                <a:solidFill>
                  <a:srgbClr val="000000"/>
                </a:solidFill>
                <a:latin typeface="Roboto Bold"/>
              </a:rPr>
              <a:t>межнационального</a:t>
            </a:r>
            <a:r>
              <a:rPr lang="en-US" sz="6299" dirty="0">
                <a:solidFill>
                  <a:srgbClr val="000000"/>
                </a:solidFill>
                <a:latin typeface="Roboto Bold"/>
              </a:rPr>
              <a:t> и </a:t>
            </a:r>
            <a:r>
              <a:rPr lang="en-US" sz="6299" dirty="0" err="1">
                <a:solidFill>
                  <a:srgbClr val="000000"/>
                </a:solidFill>
                <a:latin typeface="Roboto Bold"/>
              </a:rPr>
              <a:t>межрелигиозного</a:t>
            </a:r>
            <a:r>
              <a:rPr lang="en-US" sz="6299" dirty="0">
                <a:solidFill>
                  <a:srgbClr val="000000"/>
                </a:solidFill>
                <a:latin typeface="Roboto Bold"/>
              </a:rPr>
              <a:t> </a:t>
            </a:r>
            <a:r>
              <a:rPr lang="en-US" sz="6299" dirty="0" err="1">
                <a:solidFill>
                  <a:srgbClr val="000000"/>
                </a:solidFill>
                <a:latin typeface="Roboto Bold"/>
              </a:rPr>
              <a:t>согласия</a:t>
            </a:r>
            <a:endParaRPr lang="en-US" sz="6299" dirty="0">
              <a:solidFill>
                <a:srgbClr val="000000"/>
              </a:solidFill>
              <a:latin typeface="Roboto Bold"/>
            </a:endParaRPr>
          </a:p>
          <a:p>
            <a:pPr algn="ctr">
              <a:lnSpc>
                <a:spcPts val="8945"/>
              </a:lnSpc>
              <a:spcBef>
                <a:spcPct val="0"/>
              </a:spcBef>
            </a:pPr>
            <a:endParaRPr lang="en-US" sz="6299" dirty="0">
              <a:solidFill>
                <a:srgbClr val="000000"/>
              </a:solidFill>
              <a:latin typeface="Roboto Bold"/>
            </a:endParaRP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3311216" y="3515019"/>
            <a:ext cx="4867300" cy="2952765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2087967" y="7291657"/>
            <a:ext cx="6869001" cy="4472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692"/>
              </a:lnSpc>
              <a:spcBef>
                <a:spcPct val="0"/>
              </a:spcBef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069799" y="9109973"/>
            <a:ext cx="1897484" cy="1061551"/>
            <a:chOff x="0" y="0"/>
            <a:chExt cx="726425" cy="406400"/>
          </a:xfrm>
        </p:grpSpPr>
        <p:sp>
          <p:nvSpPr>
            <p:cNvPr id="3" name="Freeform 3"/>
            <p:cNvSpPr/>
            <p:nvPr/>
          </p:nvSpPr>
          <p:spPr>
            <a:xfrm>
              <a:off x="17780" y="22860"/>
              <a:ext cx="701026" cy="360680"/>
            </a:xfrm>
            <a:custGeom>
              <a:avLst/>
              <a:gdLst/>
              <a:ahLst/>
              <a:cxnLst/>
              <a:rect l="l" t="t" r="r" b="b"/>
              <a:pathLst>
                <a:path w="701026" h="360680">
                  <a:moveTo>
                    <a:pt x="701026" y="180340"/>
                  </a:moveTo>
                  <a:cubicBezTo>
                    <a:pt x="701026" y="81280"/>
                    <a:pt x="621016" y="0"/>
                    <a:pt x="520686" y="0"/>
                  </a:cubicBezTo>
                  <a:lnTo>
                    <a:pt x="172720" y="0"/>
                  </a:lnTo>
                  <a:lnTo>
                    <a:pt x="172720" y="1270"/>
                  </a:lnTo>
                  <a:cubicBezTo>
                    <a:pt x="76200" y="5080"/>
                    <a:pt x="0" y="83820"/>
                    <a:pt x="0" y="180340"/>
                  </a:cubicBezTo>
                  <a:cubicBezTo>
                    <a:pt x="0" y="276860"/>
                    <a:pt x="77470" y="355600"/>
                    <a:pt x="172720" y="359410"/>
                  </a:cubicBezTo>
                  <a:lnTo>
                    <a:pt x="172720" y="360680"/>
                  </a:lnTo>
                  <a:lnTo>
                    <a:pt x="520685" y="360680"/>
                  </a:lnTo>
                  <a:cubicBezTo>
                    <a:pt x="619745" y="360680"/>
                    <a:pt x="701025" y="279400"/>
                    <a:pt x="701025" y="180340"/>
                  </a:cubicBezTo>
                  <a:close/>
                </a:path>
              </a:pathLst>
            </a:custGeom>
            <a:solidFill>
              <a:srgbClr val="FC6960">
                <a:alpha val="7843"/>
              </a:srgbClr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943203" y="9258300"/>
            <a:ext cx="775800" cy="7758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133983" y="9368290"/>
            <a:ext cx="544916" cy="544916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253078" y="755459"/>
            <a:ext cx="13224922" cy="6027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686"/>
              </a:lnSpc>
              <a:spcBef>
                <a:spcPct val="0"/>
              </a:spcBef>
            </a:pPr>
            <a:r>
              <a:rPr lang="en-US" sz="3300" dirty="0">
                <a:solidFill>
                  <a:srgbClr val="000000"/>
                </a:solidFill>
                <a:latin typeface="Roboto Bold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Roboto Bold"/>
              </a:rPr>
              <a:t>Укрепление</a:t>
            </a:r>
            <a:r>
              <a:rPr lang="en-US" sz="3300" dirty="0">
                <a:solidFill>
                  <a:srgbClr val="000000"/>
                </a:solidFill>
                <a:latin typeface="Roboto Bold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Roboto Bold"/>
              </a:rPr>
              <a:t>межнационального</a:t>
            </a:r>
            <a:r>
              <a:rPr lang="en-US" sz="3300" dirty="0">
                <a:solidFill>
                  <a:srgbClr val="000000"/>
                </a:solidFill>
                <a:latin typeface="Roboto Bold"/>
              </a:rPr>
              <a:t> и </a:t>
            </a:r>
            <a:r>
              <a:rPr lang="en-US" sz="3300" dirty="0" err="1">
                <a:solidFill>
                  <a:srgbClr val="000000"/>
                </a:solidFill>
                <a:latin typeface="Roboto Bold"/>
              </a:rPr>
              <a:t>межрелигиозного</a:t>
            </a:r>
            <a:r>
              <a:rPr lang="en-US" sz="3300" dirty="0">
                <a:solidFill>
                  <a:srgbClr val="000000"/>
                </a:solidFill>
                <a:latin typeface="Roboto Bold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Roboto Bold"/>
              </a:rPr>
              <a:t>согласия</a:t>
            </a:r>
            <a:endParaRPr lang="en-US" sz="3300" dirty="0">
              <a:solidFill>
                <a:srgbClr val="000000"/>
              </a:solidFill>
              <a:latin typeface="Roboto Bold"/>
            </a:endParaRP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138916" y="280914"/>
            <a:ext cx="2932212" cy="1778837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233484" y="3099587"/>
            <a:ext cx="8381999" cy="3558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982"/>
              </a:lnSpc>
              <a:spcBef>
                <a:spcPct val="0"/>
              </a:spcBef>
            </a:pPr>
            <a:r>
              <a:rPr lang="en-US" sz="2100" dirty="0" err="1">
                <a:solidFill>
                  <a:srgbClr val="000000"/>
                </a:solidFill>
                <a:latin typeface="Roboto"/>
              </a:rPr>
              <a:t>Укрепление</a:t>
            </a:r>
            <a:r>
              <a:rPr lang="en-US" sz="21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Roboto"/>
              </a:rPr>
              <a:t>дружбы</a:t>
            </a:r>
            <a:r>
              <a:rPr lang="en-US" sz="21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Roboto"/>
              </a:rPr>
              <a:t>между</a:t>
            </a:r>
            <a:r>
              <a:rPr lang="en-US" sz="21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Roboto"/>
              </a:rPr>
              <a:t>народами</a:t>
            </a:r>
            <a:r>
              <a:rPr lang="en-US" sz="21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Roboto"/>
              </a:rPr>
              <a:t>Российской</a:t>
            </a:r>
            <a:r>
              <a:rPr lang="en-US" sz="21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Roboto"/>
              </a:rPr>
              <a:t>Федерации</a:t>
            </a:r>
            <a:endParaRPr lang="en-US" sz="2100" dirty="0">
              <a:solidFill>
                <a:srgbClr val="000000"/>
              </a:solidFill>
              <a:latin typeface="Roboto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233484" y="4004862"/>
            <a:ext cx="15900499" cy="3604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82"/>
              </a:lnSpc>
              <a:spcBef>
                <a:spcPct val="0"/>
              </a:spcBef>
            </a:pPr>
            <a:r>
              <a:rPr lang="en-US" sz="2100" dirty="0" err="1">
                <a:solidFill>
                  <a:srgbClr val="000000"/>
                </a:solidFill>
                <a:latin typeface="Roboto"/>
              </a:rPr>
              <a:t>Развитие</a:t>
            </a:r>
            <a:r>
              <a:rPr lang="en-US" sz="21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Roboto"/>
              </a:rPr>
              <a:t>межнационального</a:t>
            </a:r>
            <a:r>
              <a:rPr lang="en-US" sz="21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Roboto"/>
              </a:rPr>
              <a:t>сотрудничества</a:t>
            </a:r>
            <a:r>
              <a:rPr lang="en-US" sz="2100" dirty="0">
                <a:solidFill>
                  <a:srgbClr val="000000"/>
                </a:solidFill>
                <a:latin typeface="Roboto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Roboto"/>
              </a:rPr>
              <a:t>сохранение</a:t>
            </a:r>
            <a:r>
              <a:rPr lang="en-US" sz="2100" dirty="0">
                <a:solidFill>
                  <a:srgbClr val="000000"/>
                </a:solidFill>
                <a:latin typeface="Roboto"/>
              </a:rPr>
              <a:t> и защита </a:t>
            </a:r>
            <a:r>
              <a:rPr lang="en-US" sz="2100" dirty="0" err="1">
                <a:solidFill>
                  <a:srgbClr val="000000"/>
                </a:solidFill>
                <a:latin typeface="Roboto"/>
              </a:rPr>
              <a:t>самобытности</a:t>
            </a:r>
            <a:r>
              <a:rPr lang="en-US" sz="2100" dirty="0">
                <a:solidFill>
                  <a:srgbClr val="000000"/>
                </a:solidFill>
                <a:latin typeface="Roboto"/>
              </a:rPr>
              <a:t> и </a:t>
            </a:r>
            <a:r>
              <a:rPr lang="en-US" sz="2100" dirty="0" err="1">
                <a:solidFill>
                  <a:srgbClr val="000000"/>
                </a:solidFill>
                <a:latin typeface="Roboto"/>
              </a:rPr>
              <a:t>языков</a:t>
            </a:r>
            <a:r>
              <a:rPr lang="en-US" sz="21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Roboto"/>
              </a:rPr>
              <a:t>народов</a:t>
            </a:r>
            <a:r>
              <a:rPr lang="en-US" sz="21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Roboto"/>
              </a:rPr>
              <a:t>Российской</a:t>
            </a:r>
            <a:r>
              <a:rPr lang="en-US" sz="21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Roboto"/>
              </a:rPr>
              <a:t>Федерации</a:t>
            </a:r>
            <a:endParaRPr lang="en-US" sz="2100" dirty="0">
              <a:solidFill>
                <a:srgbClr val="000000"/>
              </a:solidFill>
              <a:latin typeface="Roboto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233484" y="5137024"/>
            <a:ext cx="14082716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982"/>
              </a:lnSpc>
              <a:spcBef>
                <a:spcPct val="0"/>
              </a:spcBef>
            </a:pPr>
            <a:r>
              <a:rPr lang="en-US" sz="2100" dirty="0" err="1">
                <a:solidFill>
                  <a:srgbClr val="000000"/>
                </a:solidFill>
                <a:latin typeface="Roboto"/>
              </a:rPr>
              <a:t>Адаптация</a:t>
            </a:r>
            <a:r>
              <a:rPr lang="en-US" sz="2100" dirty="0">
                <a:solidFill>
                  <a:srgbClr val="000000"/>
                </a:solidFill>
                <a:latin typeface="Roboto"/>
              </a:rPr>
              <a:t> и </a:t>
            </a:r>
            <a:r>
              <a:rPr lang="en-US" sz="2100" dirty="0" err="1">
                <a:solidFill>
                  <a:srgbClr val="000000"/>
                </a:solidFill>
                <a:latin typeface="Roboto"/>
              </a:rPr>
              <a:t>интегрирование</a:t>
            </a:r>
            <a:r>
              <a:rPr lang="en-US" sz="21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Roboto"/>
              </a:rPr>
              <a:t>мигрантов</a:t>
            </a:r>
            <a:r>
              <a:rPr lang="en-US" sz="2100" dirty="0">
                <a:solidFill>
                  <a:srgbClr val="000000"/>
                </a:solidFill>
                <a:latin typeface="Roboto"/>
              </a:rPr>
              <a:t> в </a:t>
            </a:r>
            <a:r>
              <a:rPr lang="en-US" sz="2100" dirty="0" err="1">
                <a:solidFill>
                  <a:srgbClr val="000000"/>
                </a:solidFill>
                <a:latin typeface="Roboto"/>
              </a:rPr>
              <a:t>единое</a:t>
            </a:r>
            <a:r>
              <a:rPr lang="en-US" sz="21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Roboto"/>
              </a:rPr>
              <a:t>правовое</a:t>
            </a:r>
            <a:r>
              <a:rPr lang="en-US" sz="2100" dirty="0">
                <a:solidFill>
                  <a:srgbClr val="000000"/>
                </a:solidFill>
                <a:latin typeface="Roboto"/>
              </a:rPr>
              <a:t> и </a:t>
            </a:r>
            <a:r>
              <a:rPr lang="en-US" sz="2100" dirty="0" err="1">
                <a:solidFill>
                  <a:srgbClr val="000000"/>
                </a:solidFill>
                <a:latin typeface="Roboto"/>
              </a:rPr>
              <a:t>культурное</a:t>
            </a:r>
            <a:r>
              <a:rPr lang="en-US" sz="21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Roboto"/>
              </a:rPr>
              <a:t>поле</a:t>
            </a:r>
            <a:r>
              <a:rPr lang="en-US" sz="21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Roboto"/>
              </a:rPr>
              <a:t>Российской</a:t>
            </a:r>
            <a:r>
              <a:rPr lang="en-US" sz="21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Roboto"/>
              </a:rPr>
              <a:t>Федерации</a:t>
            </a:r>
            <a:endParaRPr lang="en-US" sz="2100" dirty="0">
              <a:solidFill>
                <a:srgbClr val="000000"/>
              </a:solidFill>
              <a:latin typeface="Roboto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205582" y="6173460"/>
            <a:ext cx="16069799" cy="7319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82"/>
              </a:lnSpc>
              <a:spcBef>
                <a:spcPct val="0"/>
              </a:spcBef>
            </a:pPr>
            <a:r>
              <a:rPr lang="en-US" sz="2100" dirty="0" err="1">
                <a:solidFill>
                  <a:srgbClr val="000000"/>
                </a:solidFill>
                <a:latin typeface="Roboto"/>
              </a:rPr>
              <a:t>Оказание</a:t>
            </a:r>
            <a:r>
              <a:rPr lang="en-US" sz="21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Roboto"/>
              </a:rPr>
              <a:t>помощи</a:t>
            </a:r>
            <a:r>
              <a:rPr lang="en-US" sz="21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Roboto"/>
              </a:rPr>
              <a:t>пострадавшим</a:t>
            </a:r>
            <a:r>
              <a:rPr lang="en-US" sz="2100" dirty="0">
                <a:solidFill>
                  <a:srgbClr val="000000"/>
                </a:solidFill>
                <a:latin typeface="Roboto"/>
              </a:rPr>
              <a:t> в </a:t>
            </a:r>
            <a:r>
              <a:rPr lang="en-US" sz="2100" dirty="0" err="1">
                <a:solidFill>
                  <a:srgbClr val="000000"/>
                </a:solidFill>
                <a:latin typeface="Roboto"/>
              </a:rPr>
              <a:t>результате</a:t>
            </a:r>
            <a:r>
              <a:rPr lang="en-US" sz="21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Roboto"/>
              </a:rPr>
              <a:t>социальных</a:t>
            </a:r>
            <a:r>
              <a:rPr lang="en-US" sz="2100" dirty="0">
                <a:solidFill>
                  <a:srgbClr val="000000"/>
                </a:solidFill>
                <a:latin typeface="Roboto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Roboto"/>
              </a:rPr>
              <a:t>национальных</a:t>
            </a:r>
            <a:r>
              <a:rPr lang="en-US" sz="2100" dirty="0">
                <a:solidFill>
                  <a:srgbClr val="000000"/>
                </a:solidFill>
                <a:latin typeface="Roboto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Roboto"/>
              </a:rPr>
              <a:t>религиозных</a:t>
            </a:r>
            <a:r>
              <a:rPr lang="en-US" sz="21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Roboto"/>
              </a:rPr>
              <a:t>конфликтов</a:t>
            </a:r>
            <a:r>
              <a:rPr lang="en-US" sz="2100" dirty="0">
                <a:solidFill>
                  <a:srgbClr val="000000"/>
                </a:solidFill>
                <a:latin typeface="Roboto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Roboto"/>
              </a:rPr>
              <a:t>беженцам</a:t>
            </a:r>
            <a:r>
              <a:rPr lang="en-US" sz="2100" dirty="0">
                <a:solidFill>
                  <a:srgbClr val="000000"/>
                </a:solidFill>
                <a:latin typeface="Roboto"/>
              </a:rPr>
              <a:t> и </a:t>
            </a:r>
            <a:r>
              <a:rPr lang="en-US" sz="2100" dirty="0" err="1">
                <a:solidFill>
                  <a:srgbClr val="000000"/>
                </a:solidFill>
                <a:latin typeface="Roboto"/>
              </a:rPr>
              <a:t>вынужденным</a:t>
            </a:r>
            <a:r>
              <a:rPr lang="en-US" sz="21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Roboto"/>
              </a:rPr>
              <a:t>переселенцам</a:t>
            </a:r>
            <a:endParaRPr lang="en-US" sz="2100" dirty="0">
              <a:solidFill>
                <a:srgbClr val="000000"/>
              </a:solidFill>
              <a:latin typeface="Roboto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205582" y="7365271"/>
            <a:ext cx="14630102" cy="3604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82"/>
              </a:lnSpc>
              <a:spcBef>
                <a:spcPct val="0"/>
              </a:spcBef>
            </a:pPr>
            <a:r>
              <a:rPr lang="en-US" sz="2100" dirty="0" err="1">
                <a:solidFill>
                  <a:srgbClr val="000000"/>
                </a:solidFill>
                <a:latin typeface="Roboto"/>
              </a:rPr>
              <a:t>Расширение</a:t>
            </a:r>
            <a:r>
              <a:rPr lang="en-US" sz="21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Roboto"/>
              </a:rPr>
              <a:t>практик</a:t>
            </a:r>
            <a:r>
              <a:rPr lang="en-US" sz="21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Roboto"/>
              </a:rPr>
              <a:t>посредничества</a:t>
            </a:r>
            <a:r>
              <a:rPr lang="en-US" sz="2100" dirty="0">
                <a:solidFill>
                  <a:srgbClr val="000000"/>
                </a:solidFill>
                <a:latin typeface="Roboto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Roboto"/>
              </a:rPr>
              <a:t>медиации</a:t>
            </a:r>
            <a:r>
              <a:rPr lang="en-US" sz="2100" dirty="0">
                <a:solidFill>
                  <a:srgbClr val="000000"/>
                </a:solidFill>
                <a:latin typeface="Roboto"/>
              </a:rPr>
              <a:t> и </a:t>
            </a:r>
            <a:r>
              <a:rPr lang="en-US" sz="2100" dirty="0" err="1">
                <a:solidFill>
                  <a:srgbClr val="000000"/>
                </a:solidFill>
                <a:latin typeface="Roboto"/>
              </a:rPr>
              <a:t>примирения</a:t>
            </a:r>
            <a:r>
              <a:rPr lang="en-US" sz="2100" dirty="0">
                <a:solidFill>
                  <a:srgbClr val="000000"/>
                </a:solidFill>
                <a:latin typeface="Roboto"/>
              </a:rPr>
              <a:t> в </a:t>
            </a:r>
            <a:r>
              <a:rPr lang="en-US" sz="2100" dirty="0" err="1">
                <a:solidFill>
                  <a:srgbClr val="000000"/>
                </a:solidFill>
                <a:latin typeface="Roboto"/>
              </a:rPr>
              <a:t>конфликтах</a:t>
            </a:r>
            <a:r>
              <a:rPr lang="en-US" sz="21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Roboto"/>
              </a:rPr>
              <a:t>разных</a:t>
            </a:r>
            <a:r>
              <a:rPr lang="en-US" sz="21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Roboto"/>
              </a:rPr>
              <a:t>групп</a:t>
            </a:r>
            <a:r>
              <a:rPr lang="en-US" sz="2100" dirty="0">
                <a:solidFill>
                  <a:srgbClr val="000000"/>
                </a:solidFill>
                <a:latin typeface="Roboto"/>
              </a:rPr>
              <a:t> в </a:t>
            </a:r>
            <a:r>
              <a:rPr lang="en-US" sz="2100" dirty="0" err="1">
                <a:solidFill>
                  <a:srgbClr val="000000"/>
                </a:solidFill>
                <a:latin typeface="Roboto"/>
              </a:rPr>
              <a:t>местных</a:t>
            </a:r>
            <a:r>
              <a:rPr lang="en-US" sz="21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Roboto"/>
              </a:rPr>
              <a:t>сообществах</a:t>
            </a:r>
            <a:endParaRPr lang="en-US" sz="2100" dirty="0">
              <a:solidFill>
                <a:srgbClr val="000000"/>
              </a:solidFill>
              <a:latin typeface="Robo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66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361816" y="8306739"/>
            <a:ext cx="1897484" cy="1061551"/>
            <a:chOff x="0" y="0"/>
            <a:chExt cx="726425" cy="406400"/>
          </a:xfrm>
        </p:grpSpPr>
        <p:sp>
          <p:nvSpPr>
            <p:cNvPr id="3" name="Freeform 3"/>
            <p:cNvSpPr/>
            <p:nvPr/>
          </p:nvSpPr>
          <p:spPr>
            <a:xfrm>
              <a:off x="17780" y="22860"/>
              <a:ext cx="701026" cy="360680"/>
            </a:xfrm>
            <a:custGeom>
              <a:avLst/>
              <a:gdLst/>
              <a:ahLst/>
              <a:cxnLst/>
              <a:rect l="l" t="t" r="r" b="b"/>
              <a:pathLst>
                <a:path w="701026" h="360680">
                  <a:moveTo>
                    <a:pt x="701026" y="180340"/>
                  </a:moveTo>
                  <a:cubicBezTo>
                    <a:pt x="701026" y="81280"/>
                    <a:pt x="621016" y="0"/>
                    <a:pt x="520686" y="0"/>
                  </a:cubicBezTo>
                  <a:lnTo>
                    <a:pt x="172720" y="0"/>
                  </a:lnTo>
                  <a:lnTo>
                    <a:pt x="172720" y="1270"/>
                  </a:lnTo>
                  <a:cubicBezTo>
                    <a:pt x="76200" y="5080"/>
                    <a:pt x="0" y="83820"/>
                    <a:pt x="0" y="180340"/>
                  </a:cubicBezTo>
                  <a:cubicBezTo>
                    <a:pt x="0" y="276860"/>
                    <a:pt x="77470" y="355600"/>
                    <a:pt x="172720" y="359410"/>
                  </a:cubicBezTo>
                  <a:lnTo>
                    <a:pt x="172720" y="360680"/>
                  </a:lnTo>
                  <a:lnTo>
                    <a:pt x="520685" y="360680"/>
                  </a:lnTo>
                  <a:cubicBezTo>
                    <a:pt x="619745" y="360680"/>
                    <a:pt x="701025" y="279400"/>
                    <a:pt x="701025" y="180340"/>
                  </a:cubicBezTo>
                  <a:close/>
                </a:path>
              </a:pathLst>
            </a:custGeom>
            <a:solidFill>
              <a:srgbClr val="454699">
                <a:alpha val="7843"/>
              </a:srgbClr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6358183" y="8449615"/>
            <a:ext cx="775800" cy="775800"/>
            <a:chOff x="0" y="0"/>
            <a:chExt cx="1034400" cy="1034400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034400" cy="10344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53923" y="153923"/>
              <a:ext cx="726554" cy="726554"/>
            </a:xfrm>
            <a:prstGeom prst="rect">
              <a:avLst/>
            </a:prstGeom>
          </p:spPr>
        </p:pic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0800000" flipH="1">
            <a:off x="16828775" y="0"/>
            <a:ext cx="1459225" cy="145922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5400000">
            <a:off x="0" y="9233231"/>
            <a:ext cx="1053769" cy="1053769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1053769" y="1028700"/>
            <a:ext cx="11890019" cy="8229600"/>
            <a:chOff x="0" y="0"/>
            <a:chExt cx="3651672" cy="252748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651672" cy="2527482"/>
            </a:xfrm>
            <a:custGeom>
              <a:avLst/>
              <a:gdLst/>
              <a:ahLst/>
              <a:cxnLst/>
              <a:rect l="l" t="t" r="r" b="b"/>
              <a:pathLst>
                <a:path w="3651672" h="2527482">
                  <a:moveTo>
                    <a:pt x="3527212" y="2527481"/>
                  </a:moveTo>
                  <a:lnTo>
                    <a:pt x="124460" y="2527481"/>
                  </a:lnTo>
                  <a:cubicBezTo>
                    <a:pt x="55880" y="2527481"/>
                    <a:pt x="0" y="2471601"/>
                    <a:pt x="0" y="240302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527212" y="0"/>
                  </a:lnTo>
                  <a:cubicBezTo>
                    <a:pt x="3595793" y="0"/>
                    <a:pt x="3651672" y="55880"/>
                    <a:pt x="3651672" y="124460"/>
                  </a:cubicBezTo>
                  <a:lnTo>
                    <a:pt x="3651672" y="2403022"/>
                  </a:lnTo>
                  <a:cubicBezTo>
                    <a:pt x="3651672" y="2471601"/>
                    <a:pt x="3595793" y="2527482"/>
                    <a:pt x="3527212" y="2527482"/>
                  </a:cubicBezTo>
                  <a:close/>
                </a:path>
              </a:pathLst>
            </a:custGeom>
            <a:solidFill>
              <a:srgbClr val="F8F4EB"/>
            </a:solidFill>
          </p:spPr>
        </p:sp>
      </p:grpSp>
      <p:sp>
        <p:nvSpPr>
          <p:cNvPr id="11" name="TextBox 11"/>
          <p:cNvSpPr txBox="1"/>
          <p:nvPr/>
        </p:nvSpPr>
        <p:spPr>
          <a:xfrm>
            <a:off x="1715042" y="3536330"/>
            <a:ext cx="10383117" cy="33672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46"/>
              </a:lnSpc>
            </a:pPr>
            <a:r>
              <a:rPr lang="en-US" sz="6299">
                <a:solidFill>
                  <a:srgbClr val="000000"/>
                </a:solidFill>
                <a:latin typeface="Roboto Bold"/>
              </a:rPr>
              <a:t>Развитие институтов гражданского общества</a:t>
            </a:r>
          </a:p>
          <a:p>
            <a:pPr algn="ctr">
              <a:lnSpc>
                <a:spcPts val="8945"/>
              </a:lnSpc>
              <a:spcBef>
                <a:spcPct val="0"/>
              </a:spcBef>
            </a:pPr>
            <a:endParaRPr lang="en-US" sz="6299">
              <a:solidFill>
                <a:srgbClr val="000000"/>
              </a:solidFill>
              <a:latin typeface="Roboto Bold"/>
            </a:endParaRP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4681202" y="3234007"/>
            <a:ext cx="2064881" cy="4114800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2087967" y="7291657"/>
            <a:ext cx="6869001" cy="4472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692"/>
              </a:lnSpc>
              <a:spcBef>
                <a:spcPct val="0"/>
              </a:spcBef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069799" y="9109973"/>
            <a:ext cx="1897484" cy="1061551"/>
            <a:chOff x="0" y="0"/>
            <a:chExt cx="726425" cy="406400"/>
          </a:xfrm>
        </p:grpSpPr>
        <p:sp>
          <p:nvSpPr>
            <p:cNvPr id="3" name="Freeform 3"/>
            <p:cNvSpPr/>
            <p:nvPr/>
          </p:nvSpPr>
          <p:spPr>
            <a:xfrm>
              <a:off x="17780" y="22860"/>
              <a:ext cx="701026" cy="360680"/>
            </a:xfrm>
            <a:custGeom>
              <a:avLst/>
              <a:gdLst/>
              <a:ahLst/>
              <a:cxnLst/>
              <a:rect l="l" t="t" r="r" b="b"/>
              <a:pathLst>
                <a:path w="701026" h="360680">
                  <a:moveTo>
                    <a:pt x="701026" y="180340"/>
                  </a:moveTo>
                  <a:cubicBezTo>
                    <a:pt x="701026" y="81280"/>
                    <a:pt x="621016" y="0"/>
                    <a:pt x="520686" y="0"/>
                  </a:cubicBezTo>
                  <a:lnTo>
                    <a:pt x="172720" y="0"/>
                  </a:lnTo>
                  <a:lnTo>
                    <a:pt x="172720" y="1270"/>
                  </a:lnTo>
                  <a:cubicBezTo>
                    <a:pt x="76200" y="5080"/>
                    <a:pt x="0" y="83820"/>
                    <a:pt x="0" y="180340"/>
                  </a:cubicBezTo>
                  <a:cubicBezTo>
                    <a:pt x="0" y="276860"/>
                    <a:pt x="77470" y="355600"/>
                    <a:pt x="172720" y="359410"/>
                  </a:cubicBezTo>
                  <a:lnTo>
                    <a:pt x="172720" y="360680"/>
                  </a:lnTo>
                  <a:lnTo>
                    <a:pt x="520685" y="360680"/>
                  </a:lnTo>
                  <a:cubicBezTo>
                    <a:pt x="619745" y="360680"/>
                    <a:pt x="701025" y="279400"/>
                    <a:pt x="701025" y="180340"/>
                  </a:cubicBezTo>
                  <a:close/>
                </a:path>
              </a:pathLst>
            </a:custGeom>
            <a:solidFill>
              <a:srgbClr val="FC6960">
                <a:alpha val="7843"/>
              </a:srgbClr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943203" y="9258300"/>
            <a:ext cx="775800" cy="7758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133983" y="9368290"/>
            <a:ext cx="544916" cy="544916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2133600" y="287823"/>
            <a:ext cx="11629277" cy="6027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686"/>
              </a:lnSpc>
              <a:spcBef>
                <a:spcPct val="0"/>
              </a:spcBef>
            </a:pPr>
            <a:r>
              <a:rPr lang="en-US" sz="3300" dirty="0">
                <a:solidFill>
                  <a:srgbClr val="000000"/>
                </a:solidFill>
                <a:latin typeface="Roboto Bold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Roboto Bold"/>
              </a:rPr>
              <a:t>Развитие</a:t>
            </a:r>
            <a:r>
              <a:rPr lang="en-US" sz="3300" dirty="0">
                <a:solidFill>
                  <a:srgbClr val="000000"/>
                </a:solidFill>
                <a:latin typeface="Roboto Bold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Roboto Bold"/>
              </a:rPr>
              <a:t>институтов</a:t>
            </a:r>
            <a:r>
              <a:rPr lang="en-US" sz="3300" dirty="0">
                <a:solidFill>
                  <a:srgbClr val="000000"/>
                </a:solidFill>
                <a:latin typeface="Roboto Bold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Roboto Bold"/>
              </a:rPr>
              <a:t>гражданского</a:t>
            </a:r>
            <a:r>
              <a:rPr lang="en-US" sz="3300" dirty="0">
                <a:solidFill>
                  <a:srgbClr val="000000"/>
                </a:solidFill>
                <a:latin typeface="Roboto Bold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Roboto Bold"/>
              </a:rPr>
              <a:t>общества</a:t>
            </a:r>
            <a:endParaRPr lang="en-US" sz="3300" dirty="0">
              <a:solidFill>
                <a:srgbClr val="000000"/>
              </a:solidFill>
              <a:latin typeface="Roboto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893234" y="1100626"/>
            <a:ext cx="14565217" cy="3590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40"/>
              </a:lnSpc>
              <a:spcBef>
                <a:spcPct val="0"/>
              </a:spcBef>
            </a:pPr>
            <a:r>
              <a:rPr lang="en-US" sz="2000" dirty="0" err="1">
                <a:solidFill>
                  <a:srgbClr val="000000"/>
                </a:solidFill>
                <a:latin typeface="Roboto"/>
              </a:rPr>
              <a:t>Информационная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консультационная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и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методическая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поддержка деятельности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некоммерческих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организаций</a:t>
            </a:r>
            <a:endParaRPr lang="en-US" sz="2000" dirty="0">
              <a:solidFill>
                <a:srgbClr val="000000"/>
              </a:solidFill>
              <a:latin typeface="Roboto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613511" y="296545"/>
            <a:ext cx="1291577" cy="2573795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903383" y="1861888"/>
            <a:ext cx="16230600" cy="706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40"/>
              </a:lnSpc>
              <a:spcBef>
                <a:spcPct val="0"/>
              </a:spcBef>
            </a:pPr>
            <a:r>
              <a:rPr lang="en-US" sz="2000" dirty="0" err="1">
                <a:solidFill>
                  <a:srgbClr val="000000"/>
                </a:solidFill>
                <a:latin typeface="Roboto"/>
              </a:rPr>
              <a:t>Выявление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обобщение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и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распространение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лучших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практик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деятельности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некоммерческих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организаций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популяризация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такой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деятельности,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масштабирование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успешных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социальных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технологий</a:t>
            </a:r>
            <a:endParaRPr lang="en-US" sz="2000" dirty="0">
              <a:solidFill>
                <a:srgbClr val="000000"/>
              </a:solidFill>
              <a:latin typeface="Roboto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893234" y="2938289"/>
            <a:ext cx="17264349" cy="706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40"/>
              </a:lnSpc>
              <a:spcBef>
                <a:spcPct val="0"/>
              </a:spcBef>
            </a:pPr>
            <a:r>
              <a:rPr lang="en-US" sz="2000" dirty="0" err="1">
                <a:solidFill>
                  <a:srgbClr val="000000"/>
                </a:solidFill>
                <a:latin typeface="Roboto"/>
              </a:rPr>
              <a:t>Расширение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практики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взаимодействия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государственных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органов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органов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местного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самоуправления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и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некоммерческих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неправительственных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организаций</a:t>
            </a:r>
            <a:endParaRPr lang="en-US" sz="2000" dirty="0">
              <a:solidFill>
                <a:srgbClr val="000000"/>
              </a:solidFill>
              <a:latin typeface="Roboto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893234" y="3948429"/>
            <a:ext cx="3796457" cy="3536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40"/>
              </a:lnSpc>
              <a:spcBef>
                <a:spcPct val="0"/>
              </a:spcBef>
            </a:pPr>
            <a:r>
              <a:rPr lang="en-US" sz="2000" dirty="0" err="1">
                <a:solidFill>
                  <a:srgbClr val="000000"/>
                </a:solidFill>
                <a:latin typeface="Roboto"/>
              </a:rPr>
              <a:t>Развитие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благотворительности</a:t>
            </a:r>
            <a:endParaRPr lang="en-US" sz="2000" dirty="0">
              <a:solidFill>
                <a:srgbClr val="000000"/>
              </a:solidFill>
              <a:latin typeface="Roboto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893234" y="4643104"/>
            <a:ext cx="6564217" cy="3590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40"/>
              </a:lnSpc>
              <a:spcBef>
                <a:spcPct val="0"/>
              </a:spcBef>
            </a:pPr>
            <a:r>
              <a:rPr lang="en-US" sz="2000" dirty="0" err="1">
                <a:solidFill>
                  <a:srgbClr val="000000"/>
                </a:solidFill>
                <a:latin typeface="Roboto"/>
              </a:rPr>
              <a:t>Развитие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добровольчества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(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волонтерства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)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93234" y="5174281"/>
            <a:ext cx="16793112" cy="706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40"/>
              </a:lnSpc>
              <a:spcBef>
                <a:spcPct val="0"/>
              </a:spcBef>
            </a:pPr>
            <a:r>
              <a:rPr lang="en-US" sz="2000" dirty="0" err="1">
                <a:solidFill>
                  <a:srgbClr val="000000"/>
                </a:solidFill>
                <a:latin typeface="Roboto"/>
              </a:rPr>
              <a:t>Развитие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системы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компетенций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и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профессиональных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сообществ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в области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социального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проектирования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(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включая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оценку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социальных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проектов) и организации деятельности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некоммерческих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организаций</a:t>
            </a:r>
            <a:endParaRPr lang="en-US" sz="2000" dirty="0">
              <a:solidFill>
                <a:srgbClr val="000000"/>
              </a:solidFill>
              <a:latin typeface="Roboto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893234" y="6189313"/>
            <a:ext cx="16628793" cy="706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40"/>
              </a:lnSpc>
              <a:spcBef>
                <a:spcPct val="0"/>
              </a:spcBef>
            </a:pPr>
            <a:r>
              <a:rPr lang="en-US" sz="2000" dirty="0" err="1">
                <a:solidFill>
                  <a:srgbClr val="000000"/>
                </a:solidFill>
                <a:latin typeface="Roboto"/>
              </a:rPr>
              <a:t>Развитие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некоммерческих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неправительственных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организаций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оказывающих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финансовую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имущественную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информационную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консультационную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образовательную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методическую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и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иную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поддержку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деятельности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других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некоммерческих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организаций</a:t>
            </a:r>
            <a:endParaRPr lang="en-US" sz="2000" dirty="0">
              <a:solidFill>
                <a:srgbClr val="000000"/>
              </a:solidFill>
              <a:latin typeface="Roboto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931225" y="7204345"/>
            <a:ext cx="9203375" cy="3590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40"/>
              </a:lnSpc>
              <a:spcBef>
                <a:spcPct val="0"/>
              </a:spcBef>
            </a:pPr>
            <a:r>
              <a:rPr lang="en-US" sz="2000" dirty="0" err="1">
                <a:solidFill>
                  <a:srgbClr val="000000"/>
                </a:solidFill>
                <a:latin typeface="Roboto"/>
              </a:rPr>
              <a:t>Создание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и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развитие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акселераторов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социальных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проектов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893234" y="7801545"/>
            <a:ext cx="16230600" cy="706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40"/>
              </a:lnSpc>
              <a:spcBef>
                <a:spcPct val="0"/>
              </a:spcBef>
            </a:pPr>
            <a:r>
              <a:rPr lang="en-US" sz="2000" dirty="0" err="1">
                <a:solidFill>
                  <a:srgbClr val="000000"/>
                </a:solidFill>
                <a:latin typeface="Roboto"/>
              </a:rPr>
              <a:t>Содействие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формированию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культуры и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инфраструктуры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оценки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социально значимых проектов и проектов в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сфере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защиты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прав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и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свобод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человека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и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гражданина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их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результатов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и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эффектов</a:t>
            </a:r>
            <a:endParaRPr lang="en-US" sz="2000" dirty="0">
              <a:solidFill>
                <a:srgbClr val="000000"/>
              </a:solidFill>
              <a:latin typeface="Roboto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893234" y="9686480"/>
            <a:ext cx="11974417" cy="3590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40"/>
              </a:lnSpc>
              <a:spcBef>
                <a:spcPct val="0"/>
              </a:spcBef>
            </a:pPr>
            <a:r>
              <a:rPr lang="en-US" sz="2000" dirty="0" err="1">
                <a:solidFill>
                  <a:srgbClr val="000000"/>
                </a:solidFill>
                <a:latin typeface="Roboto"/>
              </a:rPr>
              <a:t>Cодействие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деятельности по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производству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и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распространению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социальной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рекламы</a:t>
            </a:r>
            <a:endParaRPr lang="en-US" sz="2000" dirty="0">
              <a:solidFill>
                <a:srgbClr val="000000"/>
              </a:solidFill>
              <a:latin typeface="Roboto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911631" y="8739021"/>
            <a:ext cx="16230600" cy="706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40"/>
              </a:lnSpc>
              <a:spcBef>
                <a:spcPct val="0"/>
              </a:spcBef>
            </a:pPr>
            <a:r>
              <a:rPr lang="en-US" sz="2000" dirty="0" err="1">
                <a:solidFill>
                  <a:srgbClr val="000000"/>
                </a:solidFill>
                <a:latin typeface="Roboto"/>
              </a:rPr>
              <a:t>Создание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и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развитие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общественных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информационно-технологических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проектов,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способствующих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развитию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гражданского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общества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, на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базе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открытых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данных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, а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также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современных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технологий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коллективного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взаимодействия</a:t>
            </a:r>
            <a:endParaRPr lang="en-US" sz="2000" dirty="0">
              <a:solidFill>
                <a:srgbClr val="000000"/>
              </a:solidFill>
              <a:latin typeface="Robo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B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0" y="8827775"/>
            <a:ext cx="1459225" cy="145922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00000">
            <a:off x="16619254" y="0"/>
            <a:ext cx="1668746" cy="1668746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5361816" y="8306739"/>
            <a:ext cx="1897484" cy="1061551"/>
            <a:chOff x="0" y="0"/>
            <a:chExt cx="726425" cy="406400"/>
          </a:xfrm>
        </p:grpSpPr>
        <p:sp>
          <p:nvSpPr>
            <p:cNvPr id="5" name="Freeform 5"/>
            <p:cNvSpPr/>
            <p:nvPr/>
          </p:nvSpPr>
          <p:spPr>
            <a:xfrm>
              <a:off x="17780" y="22860"/>
              <a:ext cx="701026" cy="360680"/>
            </a:xfrm>
            <a:custGeom>
              <a:avLst/>
              <a:gdLst/>
              <a:ahLst/>
              <a:cxnLst/>
              <a:rect l="l" t="t" r="r" b="b"/>
              <a:pathLst>
                <a:path w="701026" h="360680">
                  <a:moveTo>
                    <a:pt x="701026" y="180340"/>
                  </a:moveTo>
                  <a:cubicBezTo>
                    <a:pt x="701026" y="81280"/>
                    <a:pt x="621016" y="0"/>
                    <a:pt x="520686" y="0"/>
                  </a:cubicBezTo>
                  <a:lnTo>
                    <a:pt x="172720" y="0"/>
                  </a:lnTo>
                  <a:lnTo>
                    <a:pt x="172720" y="1270"/>
                  </a:lnTo>
                  <a:cubicBezTo>
                    <a:pt x="76200" y="5080"/>
                    <a:pt x="0" y="83820"/>
                    <a:pt x="0" y="180340"/>
                  </a:cubicBezTo>
                  <a:cubicBezTo>
                    <a:pt x="0" y="276860"/>
                    <a:pt x="77470" y="355600"/>
                    <a:pt x="172720" y="359410"/>
                  </a:cubicBezTo>
                  <a:lnTo>
                    <a:pt x="172720" y="360680"/>
                  </a:lnTo>
                  <a:lnTo>
                    <a:pt x="520685" y="360680"/>
                  </a:lnTo>
                  <a:cubicBezTo>
                    <a:pt x="619745" y="360680"/>
                    <a:pt x="701025" y="279400"/>
                    <a:pt x="701025" y="180340"/>
                  </a:cubicBezTo>
                  <a:close/>
                </a:path>
              </a:pathLst>
            </a:custGeom>
            <a:solidFill>
              <a:srgbClr val="454699">
                <a:alpha val="7843"/>
              </a:srgbClr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6358183" y="8449615"/>
            <a:ext cx="775800" cy="775800"/>
            <a:chOff x="0" y="0"/>
            <a:chExt cx="1034400" cy="1034400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034400" cy="10344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53923" y="153923"/>
              <a:ext cx="726554" cy="726554"/>
            </a:xfrm>
            <a:prstGeom prst="rect">
              <a:avLst/>
            </a:prstGeom>
          </p:spPr>
        </p:pic>
      </p:grpSp>
      <p:grpSp>
        <p:nvGrpSpPr>
          <p:cNvPr id="9" name="Group 9"/>
          <p:cNvGrpSpPr/>
          <p:nvPr/>
        </p:nvGrpSpPr>
        <p:grpSpPr>
          <a:xfrm>
            <a:off x="526379" y="2991955"/>
            <a:ext cx="6094166" cy="3188988"/>
            <a:chOff x="0" y="0"/>
            <a:chExt cx="8125555" cy="4251984"/>
          </a:xfrm>
        </p:grpSpPr>
        <p:sp>
          <p:nvSpPr>
            <p:cNvPr id="10" name="TextBox 10"/>
            <p:cNvSpPr txBox="1"/>
            <p:nvPr/>
          </p:nvSpPr>
          <p:spPr>
            <a:xfrm>
              <a:off x="0" y="-76200"/>
              <a:ext cx="8125555" cy="30061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9066"/>
                </a:lnSpc>
                <a:spcBef>
                  <a:spcPct val="0"/>
                </a:spcBef>
              </a:pPr>
              <a:r>
                <a:rPr lang="en-US" sz="6973" spc="-69" dirty="0" err="1">
                  <a:solidFill>
                    <a:srgbClr val="050607"/>
                  </a:solidFill>
                  <a:latin typeface="Roboto Bold"/>
                </a:rPr>
                <a:t>Сроки</a:t>
              </a:r>
              <a:r>
                <a:rPr lang="en-US" sz="6973" spc="-69" dirty="0">
                  <a:solidFill>
                    <a:srgbClr val="050607"/>
                  </a:solidFill>
                  <a:latin typeface="Roboto Bold"/>
                </a:rPr>
                <a:t> </a:t>
              </a:r>
              <a:r>
                <a:rPr lang="en-US" sz="6973" spc="-69" dirty="0" err="1">
                  <a:solidFill>
                    <a:srgbClr val="050607"/>
                  </a:solidFill>
                  <a:latin typeface="Roboto Bold"/>
                </a:rPr>
                <a:t>приема</a:t>
              </a:r>
              <a:r>
                <a:rPr lang="en-US" sz="6973" spc="-69" dirty="0">
                  <a:solidFill>
                    <a:srgbClr val="050607"/>
                  </a:solidFill>
                  <a:latin typeface="Roboto Bold"/>
                </a:rPr>
                <a:t> </a:t>
              </a:r>
              <a:r>
                <a:rPr lang="en-US" sz="6973" spc="-69" dirty="0" err="1">
                  <a:solidFill>
                    <a:srgbClr val="050607"/>
                  </a:solidFill>
                  <a:latin typeface="Roboto Bold"/>
                </a:rPr>
                <a:t>заявок</a:t>
              </a:r>
              <a:r>
                <a:rPr lang="en-US" sz="6973" spc="-69" dirty="0">
                  <a:solidFill>
                    <a:srgbClr val="050607"/>
                  </a:solidFill>
                  <a:latin typeface="Roboto Bold"/>
                </a:rPr>
                <a:t>  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3558612"/>
              <a:ext cx="8125555" cy="6933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4334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7250430" y="1683303"/>
            <a:ext cx="9107753" cy="1898314"/>
            <a:chOff x="0" y="0"/>
            <a:chExt cx="12143671" cy="2531085"/>
          </a:xfrm>
        </p:grpSpPr>
        <p:grpSp>
          <p:nvGrpSpPr>
            <p:cNvPr id="13" name="Group 13"/>
            <p:cNvGrpSpPr/>
            <p:nvPr/>
          </p:nvGrpSpPr>
          <p:grpSpPr>
            <a:xfrm rot="-5400000">
              <a:off x="4806293" y="-4806293"/>
              <a:ext cx="2531085" cy="12143671"/>
              <a:chOff x="0" y="0"/>
              <a:chExt cx="660400" cy="3168475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660400" cy="3168475"/>
              </a:xfrm>
              <a:custGeom>
                <a:avLst/>
                <a:gdLst/>
                <a:ahLst/>
                <a:cxnLst/>
                <a:rect l="l" t="t" r="r" b="b"/>
                <a:pathLst>
                  <a:path w="660400" h="3168475">
                    <a:moveTo>
                      <a:pt x="535940" y="3168475"/>
                    </a:moveTo>
                    <a:lnTo>
                      <a:pt x="124460" y="3168475"/>
                    </a:lnTo>
                    <a:cubicBezTo>
                      <a:pt x="55880" y="3168475"/>
                      <a:pt x="0" y="3112595"/>
                      <a:pt x="0" y="3044015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535940" y="0"/>
                    </a:lnTo>
                    <a:cubicBezTo>
                      <a:pt x="604520" y="0"/>
                      <a:pt x="660400" y="55880"/>
                      <a:pt x="660400" y="124460"/>
                    </a:cubicBezTo>
                    <a:lnTo>
                      <a:pt x="660400" y="3044015"/>
                    </a:lnTo>
                    <a:cubicBezTo>
                      <a:pt x="660400" y="3112595"/>
                      <a:pt x="604520" y="3168475"/>
                      <a:pt x="535940" y="3168475"/>
                    </a:cubicBezTo>
                    <a:close/>
                  </a:path>
                </a:pathLst>
              </a:custGeom>
              <a:solidFill>
                <a:srgbClr val="A0D7EA">
                  <a:alpha val="25882"/>
                </a:srgbClr>
              </a:solidFill>
            </p:spPr>
          </p:sp>
        </p:grpSp>
        <p:grpSp>
          <p:nvGrpSpPr>
            <p:cNvPr id="15" name="Group 15"/>
            <p:cNvGrpSpPr/>
            <p:nvPr/>
          </p:nvGrpSpPr>
          <p:grpSpPr>
            <a:xfrm>
              <a:off x="0" y="0"/>
              <a:ext cx="3770967" cy="2531085"/>
              <a:chOff x="0" y="0"/>
              <a:chExt cx="983905" cy="6604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983905" cy="660400"/>
              </a:xfrm>
              <a:custGeom>
                <a:avLst/>
                <a:gdLst/>
                <a:ahLst/>
                <a:cxnLst/>
                <a:rect l="l" t="t" r="r" b="b"/>
                <a:pathLst>
                  <a:path w="983905" h="660400">
                    <a:moveTo>
                      <a:pt x="859445" y="660400"/>
                    </a:moveTo>
                    <a:lnTo>
                      <a:pt x="124460" y="660400"/>
                    </a:lnTo>
                    <a:cubicBezTo>
                      <a:pt x="55880" y="660400"/>
                      <a:pt x="0" y="604520"/>
                      <a:pt x="0" y="53594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859445" y="0"/>
                    </a:lnTo>
                    <a:cubicBezTo>
                      <a:pt x="928025" y="0"/>
                      <a:pt x="983905" y="55880"/>
                      <a:pt x="983905" y="124460"/>
                    </a:cubicBezTo>
                    <a:lnTo>
                      <a:pt x="983905" y="535940"/>
                    </a:lnTo>
                    <a:cubicBezTo>
                      <a:pt x="983905" y="604520"/>
                      <a:pt x="928025" y="660400"/>
                      <a:pt x="859445" y="660400"/>
                    </a:cubicBezTo>
                    <a:close/>
                  </a:path>
                </a:pathLst>
              </a:custGeom>
              <a:solidFill>
                <a:srgbClr val="336699"/>
              </a:solidFill>
            </p:spPr>
          </p:sp>
        </p:grpSp>
      </p:grpSp>
      <p:sp>
        <p:nvSpPr>
          <p:cNvPr id="17" name="TextBox 17"/>
          <p:cNvSpPr txBox="1"/>
          <p:nvPr/>
        </p:nvSpPr>
        <p:spPr>
          <a:xfrm>
            <a:off x="9448800" y="2299678"/>
            <a:ext cx="6324600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r">
              <a:lnSpc>
                <a:spcPts val="5964"/>
              </a:lnSpc>
            </a:pPr>
            <a:r>
              <a:rPr lang="en-US" sz="4200" dirty="0">
                <a:solidFill>
                  <a:srgbClr val="050607"/>
                </a:solidFill>
                <a:latin typeface="Roboto"/>
              </a:rPr>
              <a:t>14 </a:t>
            </a:r>
            <a:r>
              <a:rPr lang="ru-RU" sz="4200" dirty="0" smtClean="0">
                <a:solidFill>
                  <a:srgbClr val="050607"/>
                </a:solidFill>
                <a:latin typeface="Roboto"/>
              </a:rPr>
              <a:t>февраля</a:t>
            </a:r>
            <a:r>
              <a:rPr lang="en-US" sz="4200" dirty="0" smtClean="0">
                <a:solidFill>
                  <a:srgbClr val="050607"/>
                </a:solidFill>
                <a:latin typeface="Roboto"/>
              </a:rPr>
              <a:t> 202</a:t>
            </a:r>
            <a:r>
              <a:rPr lang="ru-RU" sz="4200" dirty="0" smtClean="0">
                <a:solidFill>
                  <a:srgbClr val="050607"/>
                </a:solidFill>
                <a:latin typeface="Roboto"/>
              </a:rPr>
              <a:t>3</a:t>
            </a:r>
            <a:r>
              <a:rPr lang="en-US" sz="4200" dirty="0" smtClean="0">
                <a:solidFill>
                  <a:srgbClr val="050607"/>
                </a:solidFill>
                <a:latin typeface="Roboto"/>
              </a:rPr>
              <a:t> </a:t>
            </a:r>
            <a:r>
              <a:rPr lang="en-US" sz="4200" dirty="0" err="1">
                <a:solidFill>
                  <a:srgbClr val="050607"/>
                </a:solidFill>
                <a:latin typeface="Roboto"/>
              </a:rPr>
              <a:t>года</a:t>
            </a:r>
            <a:endParaRPr lang="en-US" sz="4200" dirty="0">
              <a:solidFill>
                <a:srgbClr val="050607"/>
              </a:solidFill>
              <a:latin typeface="Roboto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7466737" y="2299678"/>
            <a:ext cx="2368997" cy="7411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848"/>
              </a:lnSpc>
              <a:spcBef>
                <a:spcPct val="0"/>
              </a:spcBef>
            </a:pPr>
            <a:r>
              <a:rPr lang="en-US" sz="4498" spc="-44" dirty="0" err="1">
                <a:solidFill>
                  <a:srgbClr val="FFFFFF"/>
                </a:solidFill>
                <a:latin typeface="Roboto Bold"/>
              </a:rPr>
              <a:t>Начало</a:t>
            </a:r>
            <a:r>
              <a:rPr lang="en-US" sz="4498" spc="-44" dirty="0">
                <a:solidFill>
                  <a:srgbClr val="FFFFFF"/>
                </a:solidFill>
                <a:latin typeface="Roboto Bold"/>
              </a:rPr>
              <a:t> 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7250430" y="4631554"/>
            <a:ext cx="9060128" cy="1888387"/>
            <a:chOff x="0" y="0"/>
            <a:chExt cx="12080171" cy="2517850"/>
          </a:xfrm>
        </p:grpSpPr>
        <p:grpSp>
          <p:nvGrpSpPr>
            <p:cNvPr id="20" name="Group 20"/>
            <p:cNvGrpSpPr/>
            <p:nvPr/>
          </p:nvGrpSpPr>
          <p:grpSpPr>
            <a:xfrm rot="-5400000">
              <a:off x="4781161" y="-4781161"/>
              <a:ext cx="2517850" cy="12080171"/>
              <a:chOff x="0" y="0"/>
              <a:chExt cx="660400" cy="3168475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660400" cy="3168475"/>
              </a:xfrm>
              <a:custGeom>
                <a:avLst/>
                <a:gdLst/>
                <a:ahLst/>
                <a:cxnLst/>
                <a:rect l="l" t="t" r="r" b="b"/>
                <a:pathLst>
                  <a:path w="660400" h="3168475">
                    <a:moveTo>
                      <a:pt x="535940" y="3168475"/>
                    </a:moveTo>
                    <a:lnTo>
                      <a:pt x="124460" y="3168475"/>
                    </a:lnTo>
                    <a:cubicBezTo>
                      <a:pt x="55880" y="3168475"/>
                      <a:pt x="0" y="3112595"/>
                      <a:pt x="0" y="3044015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535940" y="0"/>
                    </a:lnTo>
                    <a:cubicBezTo>
                      <a:pt x="604520" y="0"/>
                      <a:pt x="660400" y="55880"/>
                      <a:pt x="660400" y="124460"/>
                    </a:cubicBezTo>
                    <a:lnTo>
                      <a:pt x="660400" y="3044015"/>
                    </a:lnTo>
                    <a:cubicBezTo>
                      <a:pt x="660400" y="3112595"/>
                      <a:pt x="604520" y="3168475"/>
                      <a:pt x="535940" y="3168475"/>
                    </a:cubicBezTo>
                    <a:close/>
                  </a:path>
                </a:pathLst>
              </a:custGeom>
              <a:solidFill>
                <a:srgbClr val="A0D7EA">
                  <a:alpha val="25882"/>
                </a:srgbClr>
              </a:solidFill>
            </p:spPr>
          </p:sp>
        </p:grpSp>
        <p:grpSp>
          <p:nvGrpSpPr>
            <p:cNvPr id="22" name="Group 22"/>
            <p:cNvGrpSpPr/>
            <p:nvPr/>
          </p:nvGrpSpPr>
          <p:grpSpPr>
            <a:xfrm>
              <a:off x="0" y="0"/>
              <a:ext cx="3751248" cy="2517850"/>
              <a:chOff x="0" y="0"/>
              <a:chExt cx="983905" cy="66040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983905" cy="660400"/>
              </a:xfrm>
              <a:custGeom>
                <a:avLst/>
                <a:gdLst/>
                <a:ahLst/>
                <a:cxnLst/>
                <a:rect l="l" t="t" r="r" b="b"/>
                <a:pathLst>
                  <a:path w="983905" h="660400">
                    <a:moveTo>
                      <a:pt x="859445" y="660400"/>
                    </a:moveTo>
                    <a:lnTo>
                      <a:pt x="124460" y="660400"/>
                    </a:lnTo>
                    <a:cubicBezTo>
                      <a:pt x="55880" y="660400"/>
                      <a:pt x="0" y="604520"/>
                      <a:pt x="0" y="53594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859445" y="0"/>
                    </a:lnTo>
                    <a:cubicBezTo>
                      <a:pt x="928025" y="0"/>
                      <a:pt x="983905" y="55880"/>
                      <a:pt x="983905" y="124460"/>
                    </a:cubicBezTo>
                    <a:lnTo>
                      <a:pt x="983905" y="535940"/>
                    </a:lnTo>
                    <a:cubicBezTo>
                      <a:pt x="983905" y="604520"/>
                      <a:pt x="928025" y="660400"/>
                      <a:pt x="859445" y="660400"/>
                    </a:cubicBezTo>
                    <a:close/>
                  </a:path>
                </a:pathLst>
              </a:custGeom>
              <a:solidFill>
                <a:srgbClr val="336699"/>
              </a:solidFill>
            </p:spPr>
          </p:sp>
        </p:grpSp>
      </p:grpSp>
      <p:sp>
        <p:nvSpPr>
          <p:cNvPr id="24" name="TextBox 24"/>
          <p:cNvSpPr txBox="1"/>
          <p:nvPr/>
        </p:nvSpPr>
        <p:spPr>
          <a:xfrm>
            <a:off x="7250430" y="5199849"/>
            <a:ext cx="2801612" cy="6982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553"/>
              </a:lnSpc>
              <a:spcBef>
                <a:spcPct val="0"/>
              </a:spcBef>
            </a:pPr>
            <a:r>
              <a:rPr lang="en-US" sz="4272" spc="-42" dirty="0" err="1">
                <a:solidFill>
                  <a:srgbClr val="FFFFFF"/>
                </a:solidFill>
                <a:latin typeface="Roboto Bold"/>
              </a:rPr>
              <a:t>Окончание</a:t>
            </a:r>
            <a:endParaRPr lang="en-US" sz="4272" spc="-42" dirty="0">
              <a:solidFill>
                <a:srgbClr val="FFFFFF"/>
              </a:solidFill>
              <a:latin typeface="Roboto Bold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10101255" y="5189387"/>
            <a:ext cx="5019689" cy="769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5964"/>
              </a:lnSpc>
            </a:pPr>
            <a:r>
              <a:rPr lang="en-US" sz="4200" dirty="0" smtClean="0">
                <a:solidFill>
                  <a:srgbClr val="050607"/>
                </a:solidFill>
                <a:latin typeface="Roboto"/>
              </a:rPr>
              <a:t>1</a:t>
            </a:r>
            <a:r>
              <a:rPr lang="ru-RU" sz="4200" dirty="0" smtClean="0">
                <a:solidFill>
                  <a:srgbClr val="050607"/>
                </a:solidFill>
                <a:latin typeface="Roboto"/>
              </a:rPr>
              <a:t>5</a:t>
            </a:r>
            <a:r>
              <a:rPr lang="en-US" sz="4200" dirty="0" smtClean="0">
                <a:solidFill>
                  <a:srgbClr val="050607"/>
                </a:solidFill>
                <a:latin typeface="Roboto"/>
              </a:rPr>
              <a:t> </a:t>
            </a:r>
            <a:r>
              <a:rPr lang="ru-RU" sz="4200" dirty="0" smtClean="0">
                <a:solidFill>
                  <a:srgbClr val="050607"/>
                </a:solidFill>
                <a:latin typeface="Roboto"/>
              </a:rPr>
              <a:t>марта</a:t>
            </a:r>
            <a:r>
              <a:rPr lang="en-US" sz="4200" dirty="0" smtClean="0">
                <a:solidFill>
                  <a:srgbClr val="050607"/>
                </a:solidFill>
                <a:latin typeface="Roboto"/>
              </a:rPr>
              <a:t> 202</a:t>
            </a:r>
            <a:r>
              <a:rPr lang="ru-RU" sz="4200" dirty="0" smtClean="0">
                <a:solidFill>
                  <a:srgbClr val="050607"/>
                </a:solidFill>
                <a:latin typeface="Roboto"/>
              </a:rPr>
              <a:t>3</a:t>
            </a:r>
            <a:r>
              <a:rPr lang="en-US" sz="4200" dirty="0" smtClean="0">
                <a:solidFill>
                  <a:srgbClr val="050607"/>
                </a:solidFill>
                <a:latin typeface="Roboto"/>
              </a:rPr>
              <a:t> </a:t>
            </a:r>
            <a:r>
              <a:rPr lang="en-US" sz="4200" dirty="0" err="1">
                <a:solidFill>
                  <a:srgbClr val="050607"/>
                </a:solidFill>
                <a:latin typeface="Roboto"/>
              </a:rPr>
              <a:t>года</a:t>
            </a:r>
            <a:endParaRPr lang="en-US" sz="4200" dirty="0">
              <a:solidFill>
                <a:srgbClr val="050607"/>
              </a:solidFill>
              <a:latin typeface="Roboto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2233272" y="7463798"/>
            <a:ext cx="6270981" cy="17430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220"/>
              </a:lnSpc>
              <a:spcBef>
                <a:spcPct val="0"/>
              </a:spcBef>
            </a:pPr>
            <a:r>
              <a:rPr lang="en-US" sz="10014" dirty="0">
                <a:solidFill>
                  <a:srgbClr val="000000"/>
                </a:solidFill>
                <a:latin typeface="Roboto"/>
              </a:rPr>
              <a:t>nko.nso.ru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657587"/>
            <a:ext cx="7216096" cy="6440446"/>
            <a:chOff x="0" y="0"/>
            <a:chExt cx="2744861" cy="244981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44861" cy="2449819"/>
            </a:xfrm>
            <a:custGeom>
              <a:avLst/>
              <a:gdLst/>
              <a:ahLst/>
              <a:cxnLst/>
              <a:rect l="l" t="t" r="r" b="b"/>
              <a:pathLst>
                <a:path w="2744861" h="2449819">
                  <a:moveTo>
                    <a:pt x="2620401" y="2449819"/>
                  </a:moveTo>
                  <a:lnTo>
                    <a:pt x="124460" y="2449819"/>
                  </a:lnTo>
                  <a:cubicBezTo>
                    <a:pt x="55880" y="2449819"/>
                    <a:pt x="0" y="2393939"/>
                    <a:pt x="0" y="232535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620401" y="0"/>
                  </a:lnTo>
                  <a:cubicBezTo>
                    <a:pt x="2688981" y="0"/>
                    <a:pt x="2744861" y="55880"/>
                    <a:pt x="2744861" y="124460"/>
                  </a:cubicBezTo>
                  <a:lnTo>
                    <a:pt x="2744861" y="2325359"/>
                  </a:lnTo>
                  <a:cubicBezTo>
                    <a:pt x="2744861" y="2393939"/>
                    <a:pt x="2688981" y="2449819"/>
                    <a:pt x="2620401" y="2449819"/>
                  </a:cubicBezTo>
                  <a:close/>
                </a:path>
              </a:pathLst>
            </a:custGeom>
            <a:solidFill>
              <a:srgbClr val="336699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957978" y="4521407"/>
            <a:ext cx="4736893" cy="473689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111112" y="252170"/>
            <a:ext cx="6964609" cy="3917592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611156" y="2652482"/>
            <a:ext cx="6051184" cy="49372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02"/>
              </a:lnSpc>
            </a:pPr>
            <a:r>
              <a:rPr lang="en-US" sz="3930" dirty="0">
                <a:solidFill>
                  <a:srgbClr val="FFFFFF"/>
                </a:solidFill>
              </a:rPr>
              <a:t>Прежде чем приступать к заполнению заявки необходимо руководителю и </a:t>
            </a:r>
            <a:r>
              <a:rPr lang="en-US" sz="3930" dirty="0" smtClean="0">
                <a:solidFill>
                  <a:srgbClr val="FFFFFF"/>
                </a:solidFill>
              </a:rPr>
              <a:t>команде </a:t>
            </a:r>
            <a:r>
              <a:rPr lang="en-US" sz="3930" dirty="0">
                <a:solidFill>
                  <a:srgbClr val="FFFFFF"/>
                </a:solidFill>
              </a:rPr>
              <a:t>проекта зарегистрироваться на портале "</a:t>
            </a:r>
            <a:r>
              <a:rPr lang="en-US" sz="3930" dirty="0" err="1" smtClean="0">
                <a:solidFill>
                  <a:srgbClr val="FFFFFF"/>
                </a:solidFill>
              </a:rPr>
              <a:t>Созидатели</a:t>
            </a:r>
            <a:r>
              <a:rPr lang="en-US" sz="3930" dirty="0" smtClean="0">
                <a:solidFill>
                  <a:srgbClr val="FFFFFF"/>
                </a:solidFill>
              </a:rPr>
              <a:t>“ (sozidateli.ru)</a:t>
            </a:r>
            <a:endParaRPr lang="en-US" sz="393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5800" y="419100"/>
            <a:ext cx="16992600" cy="9144000"/>
            <a:chOff x="0" y="0"/>
            <a:chExt cx="2744861" cy="244981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44861" cy="2449819"/>
            </a:xfrm>
            <a:custGeom>
              <a:avLst/>
              <a:gdLst/>
              <a:ahLst/>
              <a:cxnLst/>
              <a:rect l="l" t="t" r="r" b="b"/>
              <a:pathLst>
                <a:path w="2744861" h="2449819">
                  <a:moveTo>
                    <a:pt x="2620401" y="2449819"/>
                  </a:moveTo>
                  <a:lnTo>
                    <a:pt x="124460" y="2449819"/>
                  </a:lnTo>
                  <a:cubicBezTo>
                    <a:pt x="55880" y="2449819"/>
                    <a:pt x="0" y="2393939"/>
                    <a:pt x="0" y="232535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620401" y="0"/>
                  </a:lnTo>
                  <a:cubicBezTo>
                    <a:pt x="2688981" y="0"/>
                    <a:pt x="2744861" y="55880"/>
                    <a:pt x="2744861" y="124460"/>
                  </a:cubicBezTo>
                  <a:lnTo>
                    <a:pt x="2744861" y="2325359"/>
                  </a:lnTo>
                  <a:cubicBezTo>
                    <a:pt x="2744861" y="2393939"/>
                    <a:pt x="2688981" y="2449819"/>
                    <a:pt x="2620401" y="2449819"/>
                  </a:cubicBezTo>
                  <a:close/>
                </a:path>
              </a:pathLst>
            </a:custGeom>
            <a:solidFill>
              <a:srgbClr val="336699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1562100" y="1181100"/>
            <a:ext cx="15240000" cy="81535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FFFF"/>
                </a:solidFill>
                <a:latin typeface="+mj-lt"/>
                <a:cs typeface="Times New Roman" panose="02020603050405020304" pitchFamily="18" charset="0"/>
              </a:rPr>
              <a:t>Организации </a:t>
            </a:r>
            <a:r>
              <a:rPr lang="ru-RU" sz="3200" b="1" dirty="0">
                <a:solidFill>
                  <a:srgbClr val="FFFFFF"/>
                </a:solidFill>
                <a:latin typeface="+mj-lt"/>
                <a:cs typeface="Times New Roman" panose="02020603050405020304" pitchFamily="18" charset="0"/>
              </a:rPr>
              <a:t>должны соответствовать следующим требованиям</a:t>
            </a:r>
            <a:r>
              <a:rPr lang="ru-RU" sz="3200" b="1" dirty="0" smtClean="0">
                <a:solidFill>
                  <a:srgbClr val="FFFFFF"/>
                </a:solidFill>
                <a:latin typeface="+mj-lt"/>
                <a:cs typeface="Times New Roman" panose="02020603050405020304" pitchFamily="18" charset="0"/>
              </a:rPr>
              <a:t>:</a:t>
            </a:r>
          </a:p>
          <a:p>
            <a:pPr algn="ctr"/>
            <a:endParaRPr lang="ru-RU" sz="32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AutoNum type="arabicParenR"/>
            </a:pPr>
            <a:r>
              <a:rPr lang="ru-RU" sz="2800" dirty="0" smtClean="0">
                <a:solidFill>
                  <a:srgbClr val="FFFFFF"/>
                </a:solidFill>
              </a:rPr>
              <a:t>на </a:t>
            </a:r>
            <a:r>
              <a:rPr lang="ru-RU" sz="2800" dirty="0">
                <a:solidFill>
                  <a:srgbClr val="FFFFFF"/>
                </a:solidFill>
              </a:rPr>
              <a:t>дату подачи заявки</a:t>
            </a:r>
            <a:r>
              <a:rPr lang="ru-RU" sz="2800" dirty="0" smtClean="0">
                <a:solidFill>
                  <a:srgbClr val="FFFFFF"/>
                </a:solidFill>
              </a:rPr>
              <a:t>:</a:t>
            </a:r>
          </a:p>
          <a:p>
            <a:pPr marL="514350" indent="-514350">
              <a:buAutoNum type="arabicParenR"/>
            </a:pPr>
            <a:endParaRPr lang="ru-RU" sz="2800" dirty="0">
              <a:solidFill>
                <a:srgbClr val="FFFFFF"/>
              </a:solidFill>
            </a:endParaRPr>
          </a:p>
          <a:p>
            <a:r>
              <a:rPr lang="ru-RU" sz="2800" dirty="0">
                <a:solidFill>
                  <a:srgbClr val="FFFFFF"/>
                </a:solidFill>
              </a:rPr>
              <a:t>а) у организаций должна отсутствовать просроченная задолженность по возврату в областной бюджет субсидий, бюджетных инвестиций, предоставленных в том числе в соответствии с иными правовыми актами, и иная просроченная (неурегулированная) задолженность по денежным обязательствам перед Новосибирской областью;</a:t>
            </a:r>
          </a:p>
          <a:p>
            <a:r>
              <a:rPr lang="ru-RU" sz="2800" dirty="0">
                <a:solidFill>
                  <a:srgbClr val="FFFFFF"/>
                </a:solidFill>
              </a:rPr>
              <a:t>б) организации не должны находиться в процессе реорганизации (за исключением реорганизации в форме присоединения к юридическому лицу, являющемуся участником отбора, другого юридического лица), ликвидации, в отношении них не введена процедура банкротства, деятельность организаций не должна быть приостановлена в порядке, предусмотренном законодательством Российской Федерации;</a:t>
            </a:r>
          </a:p>
          <a:p>
            <a:r>
              <a:rPr lang="ru-RU" sz="2800" dirty="0">
                <a:solidFill>
                  <a:srgbClr val="FFFFFF"/>
                </a:solidFill>
              </a:rPr>
              <a:t>в) в реестре дисквалифицированных лиц отсутствуют сведения о дисквалифицированных руководителях, членах коллегиального исполнительного органа, лице, исполняющем функции единоличного исполнительного органа, или главном бухгалтере организации;</a:t>
            </a:r>
          </a:p>
          <a:p>
            <a:endParaRPr lang="ru-RU" sz="2800" dirty="0" smtClean="0">
              <a:solidFill>
                <a:srgbClr val="FFFFFF"/>
              </a:solidFill>
            </a:endParaRPr>
          </a:p>
          <a:p>
            <a:pPr algn="ctr">
              <a:lnSpc>
                <a:spcPts val="5502"/>
              </a:lnSpc>
            </a:pPr>
            <a:endParaRPr lang="en-US" sz="3930" i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259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5800" y="266700"/>
            <a:ext cx="16992600" cy="9829800"/>
            <a:chOff x="0" y="0"/>
            <a:chExt cx="2744861" cy="244981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44861" cy="2449819"/>
            </a:xfrm>
            <a:custGeom>
              <a:avLst/>
              <a:gdLst/>
              <a:ahLst/>
              <a:cxnLst/>
              <a:rect l="l" t="t" r="r" b="b"/>
              <a:pathLst>
                <a:path w="2744861" h="2449819">
                  <a:moveTo>
                    <a:pt x="2620401" y="2449819"/>
                  </a:moveTo>
                  <a:lnTo>
                    <a:pt x="124460" y="2449819"/>
                  </a:lnTo>
                  <a:cubicBezTo>
                    <a:pt x="55880" y="2449819"/>
                    <a:pt x="0" y="2393939"/>
                    <a:pt x="0" y="232535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620401" y="0"/>
                  </a:lnTo>
                  <a:cubicBezTo>
                    <a:pt x="2688981" y="0"/>
                    <a:pt x="2744861" y="55880"/>
                    <a:pt x="2744861" y="124460"/>
                  </a:cubicBezTo>
                  <a:lnTo>
                    <a:pt x="2744861" y="2325359"/>
                  </a:lnTo>
                  <a:cubicBezTo>
                    <a:pt x="2744861" y="2393939"/>
                    <a:pt x="2688981" y="2449819"/>
                    <a:pt x="2620401" y="2449819"/>
                  </a:cubicBezTo>
                  <a:close/>
                </a:path>
              </a:pathLst>
            </a:custGeom>
            <a:solidFill>
              <a:srgbClr val="336699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1447800" y="647700"/>
            <a:ext cx="15240000" cy="98155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FFFF"/>
                </a:solidFill>
                <a:latin typeface="+mj-lt"/>
                <a:cs typeface="Times New Roman" panose="02020603050405020304" pitchFamily="18" charset="0"/>
              </a:rPr>
              <a:t>Организации </a:t>
            </a:r>
            <a:r>
              <a:rPr lang="ru-RU" sz="3200" b="1" dirty="0">
                <a:solidFill>
                  <a:srgbClr val="FFFFFF"/>
                </a:solidFill>
                <a:latin typeface="+mj-lt"/>
                <a:cs typeface="Times New Roman" panose="02020603050405020304" pitchFamily="18" charset="0"/>
              </a:rPr>
              <a:t>должны соответствовать следующим требованиям</a:t>
            </a:r>
            <a:r>
              <a:rPr lang="ru-RU" sz="3200" b="1" dirty="0" smtClean="0">
                <a:solidFill>
                  <a:srgbClr val="FFFFFF"/>
                </a:solidFill>
                <a:latin typeface="+mj-lt"/>
                <a:cs typeface="Times New Roman" panose="02020603050405020304" pitchFamily="18" charset="0"/>
              </a:rPr>
              <a:t>:</a:t>
            </a:r>
          </a:p>
          <a:p>
            <a:pPr algn="ctr"/>
            <a:endParaRPr lang="ru-RU" sz="32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AutoNum type="arabicParenR"/>
            </a:pPr>
            <a:r>
              <a:rPr lang="ru-RU" sz="2500" dirty="0" smtClean="0">
                <a:solidFill>
                  <a:srgbClr val="FFFFFF"/>
                </a:solidFill>
              </a:rPr>
              <a:t>на </a:t>
            </a:r>
            <a:r>
              <a:rPr lang="ru-RU" sz="2500" dirty="0">
                <a:solidFill>
                  <a:srgbClr val="FFFFFF"/>
                </a:solidFill>
              </a:rPr>
              <a:t>дату подачи заявки</a:t>
            </a:r>
            <a:r>
              <a:rPr lang="ru-RU" sz="2500" dirty="0" smtClean="0">
                <a:solidFill>
                  <a:srgbClr val="FFFFFF"/>
                </a:solidFill>
              </a:rPr>
              <a:t>:</a:t>
            </a:r>
          </a:p>
          <a:p>
            <a:pPr marL="514350" indent="-514350">
              <a:buAutoNum type="arabicParenR"/>
            </a:pPr>
            <a:endParaRPr lang="ru-RU" sz="2500" dirty="0">
              <a:solidFill>
                <a:srgbClr val="FFFFFF"/>
              </a:solidFill>
            </a:endParaRPr>
          </a:p>
          <a:p>
            <a:r>
              <a:rPr lang="ru-RU" sz="2500" dirty="0">
                <a:solidFill>
                  <a:srgbClr val="FFFFFF"/>
                </a:solidFill>
              </a:rPr>
              <a:t>г) организации не должны являться иностранными юридическими лицами, в том числе местом регистрации которых является государство или территория, включенные в утверждаемый Министерством финансов Российской Федерации перечень государств и территорий, используемых для промежуточного (офшорного) владения активами в Российской Федерации (далее – офшорные компании), а также российскими юридическими лицами, в уставном (складочном) капитале которых доля прямого или косвенного (через третьих лиц) участия офшорных компаний в совокупности превышает 25 процентов (если иное не предусмотрено законодательством Российской Федерации). При расчете доли участия офшорных компаний в капитале российских юридических лиц не учитывается прямое и (или) косвенное участие офшорных компаний в капитале публичных акционерных обществ (в том числе со статусом международной компании), акции которых обращаются на организованных торгах в Российской Федерации, а также косвенное участие таких офшорных компаний в капитале других российских юридических лиц, реализованное через участие в капитале указанных публичных акционерных обществ;</a:t>
            </a:r>
          </a:p>
          <a:p>
            <a:r>
              <a:rPr lang="ru-RU" sz="2500" dirty="0">
                <a:solidFill>
                  <a:srgbClr val="FFFFFF"/>
                </a:solidFill>
              </a:rPr>
              <a:t>д) организации не должны получать средства из областного бюджета на основании иных нормативных правовых актов на цели, установленные пунктом 4 Порядка;</a:t>
            </a:r>
          </a:p>
          <a:p>
            <a:r>
              <a:rPr lang="ru-RU" sz="2500" dirty="0">
                <a:solidFill>
                  <a:srgbClr val="FFFFFF"/>
                </a:solidFill>
              </a:rPr>
              <a:t>е) организации не должны находиться в перечне организаций и физических лиц, в отношении которых имеются сведения об их причастности к экстремистской деятельности или терроризму, либо в перечне организаций и физических лиц, в отношении которых имеются сведения об их причастности к распространению оружия массового поражения;</a:t>
            </a:r>
          </a:p>
          <a:p>
            <a:endParaRPr lang="ru-RU" sz="2800" dirty="0" smtClean="0">
              <a:solidFill>
                <a:srgbClr val="FFFFFF"/>
              </a:solidFill>
            </a:endParaRPr>
          </a:p>
          <a:p>
            <a:pPr algn="ctr">
              <a:lnSpc>
                <a:spcPts val="5502"/>
              </a:lnSpc>
            </a:pPr>
            <a:endParaRPr lang="en-US" sz="3930" i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1330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5800" y="266700"/>
            <a:ext cx="16992600" cy="9829800"/>
            <a:chOff x="0" y="0"/>
            <a:chExt cx="2744861" cy="244981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44861" cy="2449819"/>
            </a:xfrm>
            <a:custGeom>
              <a:avLst/>
              <a:gdLst/>
              <a:ahLst/>
              <a:cxnLst/>
              <a:rect l="l" t="t" r="r" b="b"/>
              <a:pathLst>
                <a:path w="2744861" h="2449819">
                  <a:moveTo>
                    <a:pt x="2620401" y="2449819"/>
                  </a:moveTo>
                  <a:lnTo>
                    <a:pt x="124460" y="2449819"/>
                  </a:lnTo>
                  <a:cubicBezTo>
                    <a:pt x="55880" y="2449819"/>
                    <a:pt x="0" y="2393939"/>
                    <a:pt x="0" y="232535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620401" y="0"/>
                  </a:lnTo>
                  <a:cubicBezTo>
                    <a:pt x="2688981" y="0"/>
                    <a:pt x="2744861" y="55880"/>
                    <a:pt x="2744861" y="124460"/>
                  </a:cubicBezTo>
                  <a:lnTo>
                    <a:pt x="2744861" y="2325359"/>
                  </a:lnTo>
                  <a:cubicBezTo>
                    <a:pt x="2744861" y="2393939"/>
                    <a:pt x="2688981" y="2449819"/>
                    <a:pt x="2620401" y="2449819"/>
                  </a:cubicBezTo>
                  <a:close/>
                </a:path>
              </a:pathLst>
            </a:custGeom>
            <a:solidFill>
              <a:srgbClr val="336699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1447800" y="647700"/>
            <a:ext cx="15240000" cy="70968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FFFF"/>
                </a:solidFill>
                <a:latin typeface="+mj-lt"/>
                <a:cs typeface="Times New Roman" panose="02020603050405020304" pitchFamily="18" charset="0"/>
              </a:rPr>
              <a:t>Организации </a:t>
            </a:r>
            <a:r>
              <a:rPr lang="ru-RU" sz="3200" b="1" dirty="0">
                <a:solidFill>
                  <a:srgbClr val="FFFFFF"/>
                </a:solidFill>
                <a:latin typeface="+mj-lt"/>
                <a:cs typeface="Times New Roman" panose="02020603050405020304" pitchFamily="18" charset="0"/>
              </a:rPr>
              <a:t>должны соответствовать следующим требованиям</a:t>
            </a:r>
            <a:r>
              <a:rPr lang="ru-RU" sz="3200" b="1" dirty="0" smtClean="0">
                <a:solidFill>
                  <a:srgbClr val="FFFFFF"/>
                </a:solidFill>
                <a:latin typeface="+mj-lt"/>
                <a:cs typeface="Times New Roman" panose="02020603050405020304" pitchFamily="18" charset="0"/>
              </a:rPr>
              <a:t>:</a:t>
            </a:r>
          </a:p>
          <a:p>
            <a:pPr algn="ctr"/>
            <a:endParaRPr lang="ru-RU" sz="32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dirty="0">
              <a:solidFill>
                <a:srgbClr val="FFFFFF"/>
              </a:solidFill>
            </a:endParaRPr>
          </a:p>
          <a:p>
            <a:r>
              <a:rPr lang="ru-RU" sz="2800" dirty="0" smtClean="0">
                <a:solidFill>
                  <a:srgbClr val="FFFFFF"/>
                </a:solidFill>
              </a:rPr>
              <a:t>2</a:t>
            </a:r>
            <a:r>
              <a:rPr lang="ru-RU" sz="2800" dirty="0">
                <a:solidFill>
                  <a:srgbClr val="FFFFFF"/>
                </a:solidFill>
              </a:rPr>
              <a:t>) на первое число месяца, предшествующего месяцу, в котором планируется предоставление субсидии, должна отсутствовать неисполненная обязанность по уплате налогов, сборов, страховых взносов, пеней, штрафов, процентов, подлежащих уплате в соответствии с законодательством Российской Федерации о налогах и сборах.</a:t>
            </a:r>
          </a:p>
          <a:p>
            <a:endParaRPr lang="ru-RU" sz="2800" dirty="0" smtClean="0">
              <a:solidFill>
                <a:srgbClr val="FFFFFF"/>
              </a:solidFill>
            </a:endParaRPr>
          </a:p>
          <a:p>
            <a:pPr algn="ctr">
              <a:lnSpc>
                <a:spcPts val="5502"/>
              </a:lnSpc>
            </a:pPr>
            <a:endParaRPr lang="ru-RU" sz="3930" i="1" dirty="0" smtClean="0">
              <a:solidFill>
                <a:srgbClr val="FFFFFF"/>
              </a:solidFill>
            </a:endParaRPr>
          </a:p>
          <a:p>
            <a:pPr algn="ctr">
              <a:lnSpc>
                <a:spcPts val="5502"/>
              </a:lnSpc>
            </a:pPr>
            <a:r>
              <a:rPr lang="ru-RU" sz="3930" i="1" dirty="0" smtClean="0">
                <a:solidFill>
                  <a:srgbClr val="FFFFFF"/>
                </a:solidFill>
              </a:rPr>
              <a:t>Если Вы стали участником конкурса, следите за тем, чтобы у СО НКО не образовалось </a:t>
            </a:r>
            <a:r>
              <a:rPr lang="ru-RU" sz="3930" i="1" dirty="0">
                <a:solidFill>
                  <a:srgbClr val="FFFFFF"/>
                </a:solidFill>
              </a:rPr>
              <a:t>неуплаченных налогов, сборов, страховых взносов, пеней, штрафов, </a:t>
            </a:r>
            <a:r>
              <a:rPr lang="ru-RU" sz="3930" i="1" dirty="0" smtClean="0">
                <a:solidFill>
                  <a:srgbClr val="FFFFFF"/>
                </a:solidFill>
              </a:rPr>
              <a:t>процентов</a:t>
            </a:r>
          </a:p>
          <a:p>
            <a:pPr algn="ctr">
              <a:lnSpc>
                <a:spcPts val="5502"/>
              </a:lnSpc>
            </a:pPr>
            <a:r>
              <a:rPr lang="ru-RU" sz="3930" b="1" i="1" dirty="0" smtClean="0">
                <a:solidFill>
                  <a:srgbClr val="FF0000"/>
                </a:solidFill>
              </a:rPr>
              <a:t>ПО СОСТОЯНИЮ НА 1 АПРЕЛЯ 2023 ГОДА!!!</a:t>
            </a:r>
            <a:endParaRPr lang="en-US" sz="393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880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28600" y="1714500"/>
            <a:ext cx="9220200" cy="6705600"/>
            <a:chOff x="0" y="0"/>
            <a:chExt cx="2744861" cy="244981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44861" cy="2449819"/>
            </a:xfrm>
            <a:custGeom>
              <a:avLst/>
              <a:gdLst/>
              <a:ahLst/>
              <a:cxnLst/>
              <a:rect l="l" t="t" r="r" b="b"/>
              <a:pathLst>
                <a:path w="2744861" h="2449819">
                  <a:moveTo>
                    <a:pt x="2620401" y="2449819"/>
                  </a:moveTo>
                  <a:lnTo>
                    <a:pt x="124460" y="2449819"/>
                  </a:lnTo>
                  <a:cubicBezTo>
                    <a:pt x="55880" y="2449819"/>
                    <a:pt x="0" y="2393939"/>
                    <a:pt x="0" y="232535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620401" y="0"/>
                  </a:lnTo>
                  <a:cubicBezTo>
                    <a:pt x="2688981" y="0"/>
                    <a:pt x="2744861" y="55880"/>
                    <a:pt x="2744861" y="124460"/>
                  </a:cubicBezTo>
                  <a:lnTo>
                    <a:pt x="2744861" y="2325359"/>
                  </a:lnTo>
                  <a:cubicBezTo>
                    <a:pt x="2744861" y="2393939"/>
                    <a:pt x="2688981" y="2449819"/>
                    <a:pt x="2620401" y="2449819"/>
                  </a:cubicBezTo>
                  <a:close/>
                </a:path>
              </a:pathLst>
            </a:custGeom>
            <a:solidFill>
              <a:srgbClr val="336699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461481" y="2324100"/>
            <a:ext cx="8839200" cy="56425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02"/>
              </a:lnSpc>
            </a:pPr>
            <a:r>
              <a:rPr lang="ru-RU" sz="3930" dirty="0" smtClean="0">
                <a:solidFill>
                  <a:srgbClr val="FFFFFF"/>
                </a:solidFill>
              </a:rPr>
              <a:t>14 февраля 2023 года на портале </a:t>
            </a:r>
            <a:r>
              <a:rPr lang="en-US" sz="4000" dirty="0">
                <a:solidFill>
                  <a:srgbClr val="FFFFFF"/>
                </a:solidFill>
              </a:rPr>
              <a:t>https://nko.nso.ru/ </a:t>
            </a:r>
            <a:r>
              <a:rPr lang="ru-RU" sz="4000" dirty="0" smtClean="0">
                <a:solidFill>
                  <a:srgbClr val="FFFFFF"/>
                </a:solidFill>
              </a:rPr>
              <a:t> на главной странице портала появится активная кнопка «Подать заявку», при нажатии которой вы перейдете на сайт </a:t>
            </a:r>
            <a:r>
              <a:rPr lang="ru-RU" sz="4000" dirty="0" err="1" smtClean="0">
                <a:solidFill>
                  <a:srgbClr val="FFFFFF"/>
                </a:solidFill>
              </a:rPr>
              <a:t>новосибирск.гранты.рф</a:t>
            </a:r>
            <a:r>
              <a:rPr lang="ru-RU" sz="4000" dirty="0" smtClean="0">
                <a:solidFill>
                  <a:srgbClr val="FFFFFF"/>
                </a:solidFill>
              </a:rPr>
              <a:t> и сможете приступить к заполнению заявки</a:t>
            </a:r>
          </a:p>
          <a:p>
            <a:pPr algn="ctr">
              <a:lnSpc>
                <a:spcPts val="5502"/>
              </a:lnSpc>
            </a:pPr>
            <a:r>
              <a:rPr lang="ru-RU" sz="4000" dirty="0">
                <a:solidFill>
                  <a:srgbClr val="FFFFFF"/>
                </a:solidFill>
              </a:rPr>
              <a:t> </a:t>
            </a:r>
            <a:endParaRPr lang="ru-RU" sz="4000" dirty="0" smtClean="0">
              <a:solidFill>
                <a:srgbClr val="FFFFFF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11"/>
          <a:stretch/>
        </p:blipFill>
        <p:spPr>
          <a:xfrm>
            <a:off x="9533562" y="2552700"/>
            <a:ext cx="8599861" cy="4779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21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B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361816" y="8799397"/>
            <a:ext cx="1897484" cy="1061551"/>
            <a:chOff x="0" y="0"/>
            <a:chExt cx="726425" cy="406400"/>
          </a:xfrm>
        </p:grpSpPr>
        <p:sp>
          <p:nvSpPr>
            <p:cNvPr id="3" name="Freeform 3"/>
            <p:cNvSpPr/>
            <p:nvPr/>
          </p:nvSpPr>
          <p:spPr>
            <a:xfrm>
              <a:off x="17780" y="22860"/>
              <a:ext cx="701026" cy="360680"/>
            </a:xfrm>
            <a:custGeom>
              <a:avLst/>
              <a:gdLst/>
              <a:ahLst/>
              <a:cxnLst/>
              <a:rect l="l" t="t" r="r" b="b"/>
              <a:pathLst>
                <a:path w="701026" h="360680">
                  <a:moveTo>
                    <a:pt x="701026" y="180340"/>
                  </a:moveTo>
                  <a:cubicBezTo>
                    <a:pt x="701026" y="81280"/>
                    <a:pt x="621016" y="0"/>
                    <a:pt x="520686" y="0"/>
                  </a:cubicBezTo>
                  <a:lnTo>
                    <a:pt x="172720" y="0"/>
                  </a:lnTo>
                  <a:lnTo>
                    <a:pt x="172720" y="1270"/>
                  </a:lnTo>
                  <a:cubicBezTo>
                    <a:pt x="76200" y="5080"/>
                    <a:pt x="0" y="83820"/>
                    <a:pt x="0" y="180340"/>
                  </a:cubicBezTo>
                  <a:cubicBezTo>
                    <a:pt x="0" y="276860"/>
                    <a:pt x="77470" y="355600"/>
                    <a:pt x="172720" y="359410"/>
                  </a:cubicBezTo>
                  <a:lnTo>
                    <a:pt x="172720" y="360680"/>
                  </a:lnTo>
                  <a:lnTo>
                    <a:pt x="520685" y="360680"/>
                  </a:lnTo>
                  <a:cubicBezTo>
                    <a:pt x="619745" y="360680"/>
                    <a:pt x="701025" y="279400"/>
                    <a:pt x="701025" y="180340"/>
                  </a:cubicBezTo>
                  <a:close/>
                </a:path>
              </a:pathLst>
            </a:custGeom>
            <a:solidFill>
              <a:srgbClr val="454699">
                <a:alpha val="7843"/>
              </a:srgbClr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358183" y="8942273"/>
            <a:ext cx="775800" cy="7758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473625" y="9057715"/>
            <a:ext cx="544916" cy="544916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2971800" y="723900"/>
            <a:ext cx="13141368" cy="88793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79"/>
              </a:lnSpc>
            </a:pPr>
            <a:r>
              <a:rPr lang="ru-RU" sz="8000" dirty="0" smtClean="0">
                <a:solidFill>
                  <a:srgbClr val="050607"/>
                </a:solidFill>
                <a:latin typeface="Roboto" panose="020B0604020202020204" charset="0"/>
                <a:ea typeface="Roboto" panose="020B0604020202020204" charset="0"/>
              </a:rPr>
              <a:t>Прием заявок осуществляется в электронном виде!</a:t>
            </a:r>
          </a:p>
          <a:p>
            <a:pPr algn="ctr">
              <a:lnSpc>
                <a:spcPts val="10079"/>
              </a:lnSpc>
            </a:pPr>
            <a:r>
              <a:rPr lang="ru-RU" sz="3600" i="1" dirty="0" smtClean="0">
                <a:solidFill>
                  <a:srgbClr val="050607"/>
                </a:solidFill>
                <a:latin typeface="Roboto" panose="020B0604020202020204" charset="0"/>
                <a:ea typeface="Roboto" panose="020B0604020202020204" charset="0"/>
              </a:rPr>
              <a:t>(не требуется дублирование заявок в электронном виде).</a:t>
            </a:r>
          </a:p>
          <a:p>
            <a:pPr algn="ctr">
              <a:lnSpc>
                <a:spcPts val="10079"/>
              </a:lnSpc>
            </a:pPr>
            <a:endParaRPr lang="ru-RU" sz="3600" i="1" dirty="0">
              <a:solidFill>
                <a:srgbClr val="050607"/>
              </a:solidFill>
              <a:latin typeface="Roboto" panose="020B0604020202020204" charset="0"/>
              <a:ea typeface="Roboto" panose="020B0604020202020204" charset="0"/>
            </a:endParaRPr>
          </a:p>
          <a:p>
            <a:pPr algn="ctr"/>
            <a:r>
              <a:rPr lang="ru-RU" sz="3600" b="1" dirty="0" smtClean="0">
                <a:solidFill>
                  <a:srgbClr val="050607"/>
                </a:solidFill>
                <a:latin typeface="Roboto" panose="020B0604020202020204" charset="0"/>
                <a:ea typeface="Roboto" panose="020B0604020202020204" charset="0"/>
              </a:rPr>
              <a:t>Одна организация может подать только одну заявку на участие в конкурсе!  </a:t>
            </a:r>
            <a:endParaRPr lang="en-US" sz="3600" b="1" dirty="0">
              <a:solidFill>
                <a:srgbClr val="050607"/>
              </a:solidFill>
              <a:latin typeface="Roboto" panose="020B0604020202020204" charset="0"/>
              <a:ea typeface="Roboto" panose="020B0604020202020204" charset="0"/>
            </a:endParaRPr>
          </a:p>
          <a:p>
            <a:pPr marL="0" lvl="0" indent="0">
              <a:lnSpc>
                <a:spcPts val="10080"/>
              </a:lnSpc>
              <a:spcBef>
                <a:spcPct val="0"/>
              </a:spcBef>
            </a:pPr>
            <a:endParaRPr lang="en-US" sz="8000" dirty="0">
              <a:solidFill>
                <a:srgbClr val="050607"/>
              </a:solidFill>
              <a:latin typeface="League Spartan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B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361816" y="8799397"/>
            <a:ext cx="1897484" cy="1061551"/>
            <a:chOff x="0" y="0"/>
            <a:chExt cx="726425" cy="406400"/>
          </a:xfrm>
        </p:grpSpPr>
        <p:sp>
          <p:nvSpPr>
            <p:cNvPr id="3" name="Freeform 3"/>
            <p:cNvSpPr/>
            <p:nvPr/>
          </p:nvSpPr>
          <p:spPr>
            <a:xfrm>
              <a:off x="17780" y="22860"/>
              <a:ext cx="701026" cy="360680"/>
            </a:xfrm>
            <a:custGeom>
              <a:avLst/>
              <a:gdLst/>
              <a:ahLst/>
              <a:cxnLst/>
              <a:rect l="l" t="t" r="r" b="b"/>
              <a:pathLst>
                <a:path w="701026" h="360680">
                  <a:moveTo>
                    <a:pt x="701026" y="180340"/>
                  </a:moveTo>
                  <a:cubicBezTo>
                    <a:pt x="701026" y="81280"/>
                    <a:pt x="621016" y="0"/>
                    <a:pt x="520686" y="0"/>
                  </a:cubicBezTo>
                  <a:lnTo>
                    <a:pt x="172720" y="0"/>
                  </a:lnTo>
                  <a:lnTo>
                    <a:pt x="172720" y="1270"/>
                  </a:lnTo>
                  <a:cubicBezTo>
                    <a:pt x="76200" y="5080"/>
                    <a:pt x="0" y="83820"/>
                    <a:pt x="0" y="180340"/>
                  </a:cubicBezTo>
                  <a:cubicBezTo>
                    <a:pt x="0" y="276860"/>
                    <a:pt x="77470" y="355600"/>
                    <a:pt x="172720" y="359410"/>
                  </a:cubicBezTo>
                  <a:lnTo>
                    <a:pt x="172720" y="360680"/>
                  </a:lnTo>
                  <a:lnTo>
                    <a:pt x="520685" y="360680"/>
                  </a:lnTo>
                  <a:cubicBezTo>
                    <a:pt x="619745" y="360680"/>
                    <a:pt x="701025" y="279400"/>
                    <a:pt x="701025" y="180340"/>
                  </a:cubicBezTo>
                  <a:close/>
                </a:path>
              </a:pathLst>
            </a:custGeom>
            <a:solidFill>
              <a:srgbClr val="454699">
                <a:alpha val="7843"/>
              </a:srgbClr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358183" y="8942273"/>
            <a:ext cx="775800" cy="7758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6473625" y="9057715"/>
            <a:ext cx="544916" cy="544916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967630" y="876300"/>
            <a:ext cx="16172599" cy="38856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079"/>
              </a:lnSpc>
            </a:pPr>
            <a:r>
              <a:rPr lang="ru-RU" sz="8000" dirty="0" smtClean="0">
                <a:solidFill>
                  <a:srgbClr val="050607"/>
                </a:solidFill>
                <a:latin typeface="Roboto" panose="020B0604020202020204" charset="0"/>
                <a:ea typeface="Roboto" panose="020B0604020202020204" charset="0"/>
              </a:rPr>
              <a:t>Детально проработайте свой проект перед подачей заявки</a:t>
            </a:r>
          </a:p>
          <a:p>
            <a:pPr marL="0" lvl="0" indent="0">
              <a:lnSpc>
                <a:spcPts val="10080"/>
              </a:lnSpc>
              <a:spcBef>
                <a:spcPct val="0"/>
              </a:spcBef>
            </a:pPr>
            <a:endParaRPr lang="en-US" sz="8000" dirty="0">
              <a:solidFill>
                <a:srgbClr val="050607"/>
              </a:solidFill>
              <a:latin typeface="League Spartan Bold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771313" y="3714360"/>
            <a:ext cx="14722299" cy="13875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10079"/>
              </a:lnSpc>
            </a:pPr>
            <a:r>
              <a:rPr lang="ru-RU" sz="3600" i="1" dirty="0" smtClean="0">
                <a:solidFill>
                  <a:srgbClr val="050607"/>
                </a:solidFill>
                <a:latin typeface="Roboto" panose="020B0604020202020204" charset="0"/>
                <a:ea typeface="Roboto" panose="020B0604020202020204" charset="0"/>
              </a:rPr>
              <a:t>Проект не должен быть надуманным, проект должен быть живым</a:t>
            </a:r>
          </a:p>
        </p:txBody>
      </p:sp>
      <p:grpSp>
        <p:nvGrpSpPr>
          <p:cNvPr id="8" name="Group 2"/>
          <p:cNvGrpSpPr>
            <a:grpSpLocks noChangeAspect="1"/>
          </p:cNvGrpSpPr>
          <p:nvPr/>
        </p:nvGrpSpPr>
        <p:grpSpPr>
          <a:xfrm>
            <a:off x="7162800" y="5837280"/>
            <a:ext cx="4190282" cy="4190265"/>
            <a:chOff x="0" y="0"/>
            <a:chExt cx="6350000" cy="6349975"/>
          </a:xfrm>
        </p:grpSpPr>
        <p:sp>
          <p:nvSpPr>
            <p:cNvPr id="9" name="Freeform 3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7"/>
              <a:stretch>
                <a:fillRect l="-34745" r="-34745"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36589088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B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361816" y="8799397"/>
            <a:ext cx="1897484" cy="1061551"/>
            <a:chOff x="0" y="0"/>
            <a:chExt cx="726425" cy="406400"/>
          </a:xfrm>
        </p:grpSpPr>
        <p:sp>
          <p:nvSpPr>
            <p:cNvPr id="3" name="Freeform 3"/>
            <p:cNvSpPr/>
            <p:nvPr/>
          </p:nvSpPr>
          <p:spPr>
            <a:xfrm>
              <a:off x="17780" y="22860"/>
              <a:ext cx="701026" cy="360680"/>
            </a:xfrm>
            <a:custGeom>
              <a:avLst/>
              <a:gdLst/>
              <a:ahLst/>
              <a:cxnLst/>
              <a:rect l="l" t="t" r="r" b="b"/>
              <a:pathLst>
                <a:path w="701026" h="360680">
                  <a:moveTo>
                    <a:pt x="701026" y="180340"/>
                  </a:moveTo>
                  <a:cubicBezTo>
                    <a:pt x="701026" y="81280"/>
                    <a:pt x="621016" y="0"/>
                    <a:pt x="520686" y="0"/>
                  </a:cubicBezTo>
                  <a:lnTo>
                    <a:pt x="172720" y="0"/>
                  </a:lnTo>
                  <a:lnTo>
                    <a:pt x="172720" y="1270"/>
                  </a:lnTo>
                  <a:cubicBezTo>
                    <a:pt x="76200" y="5080"/>
                    <a:pt x="0" y="83820"/>
                    <a:pt x="0" y="180340"/>
                  </a:cubicBezTo>
                  <a:cubicBezTo>
                    <a:pt x="0" y="276860"/>
                    <a:pt x="77470" y="355600"/>
                    <a:pt x="172720" y="359410"/>
                  </a:cubicBezTo>
                  <a:lnTo>
                    <a:pt x="172720" y="360680"/>
                  </a:lnTo>
                  <a:lnTo>
                    <a:pt x="520685" y="360680"/>
                  </a:lnTo>
                  <a:cubicBezTo>
                    <a:pt x="619745" y="360680"/>
                    <a:pt x="701025" y="279400"/>
                    <a:pt x="701025" y="180340"/>
                  </a:cubicBezTo>
                  <a:close/>
                </a:path>
              </a:pathLst>
            </a:custGeom>
            <a:solidFill>
              <a:srgbClr val="454699">
                <a:alpha val="7843"/>
              </a:srgbClr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358183" y="8942273"/>
            <a:ext cx="775800" cy="7758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6473625" y="9057715"/>
            <a:ext cx="544916" cy="54491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914400" y="3184479"/>
            <a:ext cx="3200401" cy="1323439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4000" i="1" dirty="0">
                <a:solidFill>
                  <a:srgbClr val="050607"/>
                </a:solidFill>
                <a:latin typeface="Roboto" panose="020B0604020202020204" charset="0"/>
                <a:ea typeface="Roboto" panose="020B0604020202020204" charset="0"/>
              </a:rPr>
              <a:t>Социальная проблема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914401" y="5372100"/>
            <a:ext cx="3200400" cy="1323439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4000" i="1" dirty="0" smtClean="0">
                <a:solidFill>
                  <a:srgbClr val="050607"/>
                </a:solidFill>
                <a:latin typeface="Roboto" panose="020B0604020202020204" charset="0"/>
                <a:ea typeface="Roboto" panose="020B0604020202020204" charset="0"/>
              </a:rPr>
              <a:t>Целевая аудитория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7300835" y="1053465"/>
            <a:ext cx="2680482" cy="1754326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3600" i="1" dirty="0" smtClean="0">
                <a:solidFill>
                  <a:srgbClr val="050607"/>
                </a:solidFill>
                <a:latin typeface="Roboto" panose="020B0604020202020204" charset="0"/>
                <a:ea typeface="Roboto" panose="020B0604020202020204" charset="0"/>
              </a:rPr>
              <a:t>Цель – решение проблемы  </a:t>
            </a:r>
            <a:endParaRPr lang="ru-RU" sz="3600" i="1" dirty="0">
              <a:solidFill>
                <a:srgbClr val="050607"/>
              </a:solidFill>
              <a:latin typeface="Roboto" panose="020B0604020202020204" charset="0"/>
              <a:ea typeface="Roboto" panose="020B060402020202020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2699082" y="2263042"/>
            <a:ext cx="5043713" cy="5078313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5400" b="1" i="1" dirty="0" smtClean="0">
                <a:solidFill>
                  <a:srgbClr val="050607"/>
                </a:solidFill>
                <a:latin typeface="Roboto" panose="020B0604020202020204" charset="0"/>
                <a:ea typeface="Roboto" panose="020B0604020202020204" charset="0"/>
              </a:rPr>
              <a:t>Результат – улучшение качества жизни вашей целевой аудитории 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7318948" y="4060941"/>
            <a:ext cx="2680482" cy="646331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3600" i="1" dirty="0" smtClean="0">
                <a:solidFill>
                  <a:srgbClr val="050607"/>
                </a:solidFill>
                <a:latin typeface="Roboto" panose="020B0604020202020204" charset="0"/>
                <a:ea typeface="Roboto" panose="020B0604020202020204" charset="0"/>
              </a:rPr>
              <a:t>Задачи </a:t>
            </a:r>
            <a:endParaRPr lang="ru-RU" sz="3600" i="1" dirty="0">
              <a:solidFill>
                <a:srgbClr val="050607"/>
              </a:solidFill>
              <a:latin typeface="Roboto" panose="020B0604020202020204" charset="0"/>
              <a:ea typeface="Roboto" panose="020B060402020202020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9764843" y="8837749"/>
            <a:ext cx="2680482" cy="646331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3600" i="1" dirty="0" smtClean="0">
                <a:solidFill>
                  <a:srgbClr val="050607"/>
                </a:solidFill>
                <a:latin typeface="Roboto" panose="020B0604020202020204" charset="0"/>
                <a:ea typeface="Roboto" panose="020B0604020202020204" charset="0"/>
              </a:rPr>
              <a:t>Бюджет  </a:t>
            </a:r>
            <a:endParaRPr lang="ru-RU" sz="3600" i="1" dirty="0">
              <a:solidFill>
                <a:srgbClr val="050607"/>
              </a:solidFill>
              <a:latin typeface="Roboto" panose="020B0604020202020204" charset="0"/>
              <a:ea typeface="Roboto" panose="020B060402020202020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638466" y="8859109"/>
            <a:ext cx="2680482" cy="646331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3600" i="1" dirty="0" smtClean="0">
                <a:solidFill>
                  <a:srgbClr val="050607"/>
                </a:solidFill>
                <a:latin typeface="Roboto" panose="020B0604020202020204" charset="0"/>
                <a:ea typeface="Roboto" panose="020B0604020202020204" charset="0"/>
              </a:rPr>
              <a:t>Команда  </a:t>
            </a:r>
            <a:endParaRPr lang="ru-RU" sz="3600" i="1" dirty="0">
              <a:solidFill>
                <a:srgbClr val="050607"/>
              </a:solidFill>
              <a:latin typeface="Roboto" panose="020B0604020202020204" charset="0"/>
              <a:ea typeface="Roboto" panose="020B0604020202020204" charset="0"/>
            </a:endParaRPr>
          </a:p>
        </p:txBody>
      </p:sp>
      <p:sp>
        <p:nvSpPr>
          <p:cNvPr id="16" name="Стрелка вправо 15"/>
          <p:cNvSpPr/>
          <p:nvPr/>
        </p:nvSpPr>
        <p:spPr>
          <a:xfrm>
            <a:off x="4572000" y="4918013"/>
            <a:ext cx="7848600" cy="2423342"/>
          </a:xfrm>
          <a:prstGeom prst="rightArrow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i="1" dirty="0" smtClean="0">
                <a:solidFill>
                  <a:srgbClr val="050607"/>
                </a:solidFill>
                <a:latin typeface="Roboto" panose="020B0604020202020204" charset="0"/>
                <a:ea typeface="Roboto" panose="020B0604020202020204" charset="0"/>
              </a:rPr>
              <a:t>Реализация проекта  -мероприятия  </a:t>
            </a:r>
            <a:endParaRPr lang="ru-RU" sz="3600" i="1" dirty="0">
              <a:solidFill>
                <a:srgbClr val="050607"/>
              </a:solidFill>
              <a:latin typeface="Roboto" panose="020B0604020202020204" charset="0"/>
              <a:ea typeface="Roboto" panose="020B0604020202020204" charset="0"/>
            </a:endParaRPr>
          </a:p>
        </p:txBody>
      </p:sp>
      <p:cxnSp>
        <p:nvCxnSpPr>
          <p:cNvPr id="20" name="Прямая со стрелкой 19"/>
          <p:cNvCxnSpPr/>
          <p:nvPr/>
        </p:nvCxnSpPr>
        <p:spPr>
          <a:xfrm flipV="1">
            <a:off x="4267200" y="2324100"/>
            <a:ext cx="2667000" cy="1468398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V="1">
            <a:off x="5978707" y="7309560"/>
            <a:ext cx="752266" cy="1301527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 flipH="1" flipV="1">
            <a:off x="9806518" y="7309557"/>
            <a:ext cx="838200" cy="1301530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>
            <a:off x="8562507" y="3058299"/>
            <a:ext cx="0" cy="914398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>
            <a:off x="8641076" y="4783462"/>
            <a:ext cx="0" cy="664828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/>
          <p:nvPr/>
        </p:nvCxnSpPr>
        <p:spPr>
          <a:xfrm>
            <a:off x="2514600" y="4670269"/>
            <a:ext cx="0" cy="664828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/>
          <p:nvPr/>
        </p:nvCxnSpPr>
        <p:spPr>
          <a:xfrm>
            <a:off x="1143000" y="1930628"/>
            <a:ext cx="914400" cy="850672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9" name="Прямоугольник 38"/>
          <p:cNvSpPr/>
          <p:nvPr/>
        </p:nvSpPr>
        <p:spPr>
          <a:xfrm>
            <a:off x="193691" y="1200990"/>
            <a:ext cx="14414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i="1" dirty="0" smtClean="0">
                <a:solidFill>
                  <a:srgbClr val="050607"/>
                </a:solidFill>
                <a:latin typeface="Roboto" panose="020B0604020202020204" charset="0"/>
                <a:ea typeface="Roboto" panose="020B0604020202020204" charset="0"/>
              </a:rPr>
              <a:t>Начало</a:t>
            </a:r>
            <a:endParaRPr lang="ru-RU" sz="2800" i="1" dirty="0">
              <a:solidFill>
                <a:srgbClr val="050607"/>
              </a:solidFill>
              <a:latin typeface="Roboto" panose="020B0604020202020204" charset="0"/>
              <a:ea typeface="Roboto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70168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B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361816" y="8799397"/>
            <a:ext cx="1897484" cy="1061551"/>
            <a:chOff x="0" y="0"/>
            <a:chExt cx="726425" cy="406400"/>
          </a:xfrm>
        </p:grpSpPr>
        <p:sp>
          <p:nvSpPr>
            <p:cNvPr id="3" name="Freeform 3"/>
            <p:cNvSpPr/>
            <p:nvPr/>
          </p:nvSpPr>
          <p:spPr>
            <a:xfrm>
              <a:off x="17780" y="22860"/>
              <a:ext cx="701026" cy="360680"/>
            </a:xfrm>
            <a:custGeom>
              <a:avLst/>
              <a:gdLst/>
              <a:ahLst/>
              <a:cxnLst/>
              <a:rect l="l" t="t" r="r" b="b"/>
              <a:pathLst>
                <a:path w="701026" h="360680">
                  <a:moveTo>
                    <a:pt x="701026" y="180340"/>
                  </a:moveTo>
                  <a:cubicBezTo>
                    <a:pt x="701026" y="81280"/>
                    <a:pt x="621016" y="0"/>
                    <a:pt x="520686" y="0"/>
                  </a:cubicBezTo>
                  <a:lnTo>
                    <a:pt x="172720" y="0"/>
                  </a:lnTo>
                  <a:lnTo>
                    <a:pt x="172720" y="1270"/>
                  </a:lnTo>
                  <a:cubicBezTo>
                    <a:pt x="76200" y="5080"/>
                    <a:pt x="0" y="83820"/>
                    <a:pt x="0" y="180340"/>
                  </a:cubicBezTo>
                  <a:cubicBezTo>
                    <a:pt x="0" y="276860"/>
                    <a:pt x="77470" y="355600"/>
                    <a:pt x="172720" y="359410"/>
                  </a:cubicBezTo>
                  <a:lnTo>
                    <a:pt x="172720" y="360680"/>
                  </a:lnTo>
                  <a:lnTo>
                    <a:pt x="520685" y="360680"/>
                  </a:lnTo>
                  <a:cubicBezTo>
                    <a:pt x="619745" y="360680"/>
                    <a:pt x="701025" y="279400"/>
                    <a:pt x="701025" y="180340"/>
                  </a:cubicBezTo>
                  <a:close/>
                </a:path>
              </a:pathLst>
            </a:custGeom>
            <a:solidFill>
              <a:srgbClr val="454699">
                <a:alpha val="7843"/>
              </a:srgbClr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358183" y="8942273"/>
            <a:ext cx="775800" cy="7758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6473625" y="9057715"/>
            <a:ext cx="544916" cy="544916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429542" y="390696"/>
            <a:ext cx="13141368" cy="25269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079"/>
              </a:lnSpc>
            </a:pPr>
            <a:r>
              <a:rPr lang="en-US" sz="8000" dirty="0">
                <a:solidFill>
                  <a:srgbClr val="050607"/>
                </a:solidFill>
                <a:latin typeface="Roboto" panose="020B0604020202020204" charset="0"/>
                <a:ea typeface="Roboto" panose="020B0604020202020204" charset="0"/>
              </a:rPr>
              <a:t>I РАЗДЕЛ «О ПРОЕКТЕ»</a:t>
            </a:r>
          </a:p>
          <a:p>
            <a:pPr marL="0" lvl="0" indent="0">
              <a:lnSpc>
                <a:spcPts val="10080"/>
              </a:lnSpc>
              <a:spcBef>
                <a:spcPct val="0"/>
              </a:spcBef>
            </a:pPr>
            <a:endParaRPr lang="en-US" sz="8000" dirty="0">
              <a:solidFill>
                <a:srgbClr val="050607"/>
              </a:solidFill>
              <a:latin typeface="League Spartan Bold"/>
            </a:endParaRPr>
          </a:p>
        </p:txBody>
      </p: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028700" y="3186225"/>
            <a:ext cx="4727849" cy="4727830"/>
            <a:chOff x="0" y="0"/>
            <a:chExt cx="6350000" cy="634997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7"/>
              <a:stretch>
                <a:fillRect l="-24976" r="-24976"/>
              </a:stretch>
            </a:blipFill>
          </p:spPr>
        </p:sp>
      </p:grpSp>
      <p:sp>
        <p:nvSpPr>
          <p:cNvPr id="9" name="TextBox 9"/>
          <p:cNvSpPr txBox="1"/>
          <p:nvPr/>
        </p:nvSpPr>
        <p:spPr>
          <a:xfrm>
            <a:off x="6492321" y="3100500"/>
            <a:ext cx="9818237" cy="16158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70"/>
              </a:lnSpc>
            </a:pPr>
            <a:r>
              <a:rPr lang="en-US" sz="3500" dirty="0" err="1">
                <a:solidFill>
                  <a:srgbClr val="000000"/>
                </a:solidFill>
                <a:latin typeface="Roboto"/>
              </a:rPr>
              <a:t>Выбор</a:t>
            </a:r>
            <a:r>
              <a:rPr lang="en-US" sz="35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3500" dirty="0" err="1" smtClean="0">
                <a:solidFill>
                  <a:srgbClr val="000000"/>
                </a:solidFill>
                <a:latin typeface="Roboto"/>
              </a:rPr>
              <a:t>грантово</a:t>
            </a:r>
            <a:r>
              <a:rPr lang="ru-RU" sz="3500" dirty="0" err="1" smtClean="0">
                <a:solidFill>
                  <a:srgbClr val="000000"/>
                </a:solidFill>
                <a:latin typeface="Roboto"/>
              </a:rPr>
              <a:t>го</a:t>
            </a:r>
            <a:r>
              <a:rPr lang="en-US" sz="3500" dirty="0" smtClean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3500" dirty="0" err="1" smtClean="0">
                <a:solidFill>
                  <a:srgbClr val="000000"/>
                </a:solidFill>
                <a:latin typeface="Roboto"/>
              </a:rPr>
              <a:t>направлени</a:t>
            </a:r>
            <a:r>
              <a:rPr lang="ru-RU" sz="3500" dirty="0" smtClean="0">
                <a:solidFill>
                  <a:srgbClr val="000000"/>
                </a:solidFill>
                <a:latin typeface="Roboto"/>
              </a:rPr>
              <a:t>я</a:t>
            </a:r>
            <a:endParaRPr lang="en-US" sz="3500" dirty="0">
              <a:solidFill>
                <a:srgbClr val="000000"/>
              </a:solidFill>
              <a:latin typeface="Roboto"/>
            </a:endParaRPr>
          </a:p>
          <a:p>
            <a:pPr algn="ctr">
              <a:lnSpc>
                <a:spcPts val="3833"/>
              </a:lnSpc>
            </a:pPr>
            <a:r>
              <a:rPr lang="en-US" sz="2700" dirty="0">
                <a:solidFill>
                  <a:srgbClr val="000000"/>
                </a:solidFill>
                <a:latin typeface="Roboto"/>
              </a:rPr>
              <a:t>(необходимо </a:t>
            </a:r>
            <a:r>
              <a:rPr lang="en-US" sz="2700" dirty="0" err="1">
                <a:solidFill>
                  <a:srgbClr val="000000"/>
                </a:solidFill>
                <a:latin typeface="Roboto"/>
              </a:rPr>
              <a:t>выбрать</a:t>
            </a:r>
            <a:r>
              <a:rPr lang="en-US" sz="27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Roboto"/>
              </a:rPr>
              <a:t>одно</a:t>
            </a:r>
            <a:r>
              <a:rPr lang="en-US" sz="27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Roboto"/>
              </a:rPr>
              <a:t>из</a:t>
            </a:r>
            <a:r>
              <a:rPr lang="en-US" sz="2700" dirty="0">
                <a:solidFill>
                  <a:srgbClr val="000000"/>
                </a:solidFill>
                <a:latin typeface="Roboto"/>
              </a:rPr>
              <a:t> 11 </a:t>
            </a:r>
            <a:r>
              <a:rPr lang="en-US" sz="2700" dirty="0" err="1">
                <a:solidFill>
                  <a:srgbClr val="000000"/>
                </a:solidFill>
                <a:latin typeface="Roboto"/>
              </a:rPr>
              <a:t>направлений</a:t>
            </a:r>
            <a:r>
              <a:rPr lang="en-US" sz="2700" dirty="0">
                <a:solidFill>
                  <a:srgbClr val="000000"/>
                </a:solidFill>
                <a:latin typeface="Roboto"/>
              </a:rPr>
              <a:t>) </a:t>
            </a:r>
          </a:p>
          <a:p>
            <a:pPr algn="ctr">
              <a:lnSpc>
                <a:spcPts val="3833"/>
              </a:lnSpc>
              <a:spcBef>
                <a:spcPct val="0"/>
              </a:spcBef>
            </a:pPr>
            <a:endParaRPr lang="en-US" sz="2700" dirty="0">
              <a:solidFill>
                <a:srgbClr val="000000"/>
              </a:solidFill>
              <a:latin typeface="Roboto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6039247" y="5483465"/>
            <a:ext cx="11769341" cy="14485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33"/>
              </a:lnSpc>
            </a:pPr>
            <a:r>
              <a:rPr lang="en-US" sz="2700" dirty="0" err="1">
                <a:solidFill>
                  <a:srgbClr val="000000"/>
                </a:solidFill>
                <a:latin typeface="Roboto"/>
              </a:rPr>
              <a:t>Выбор</a:t>
            </a:r>
            <a:r>
              <a:rPr lang="en-US" sz="27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Roboto"/>
              </a:rPr>
              <a:t>тематики</a:t>
            </a:r>
            <a:r>
              <a:rPr lang="en-US" sz="27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Roboto"/>
              </a:rPr>
              <a:t>грантового</a:t>
            </a:r>
            <a:r>
              <a:rPr lang="en-US" sz="27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Roboto"/>
              </a:rPr>
              <a:t>направления</a:t>
            </a:r>
            <a:endParaRPr lang="en-US" sz="2700" dirty="0">
              <a:solidFill>
                <a:srgbClr val="000000"/>
              </a:solidFill>
              <a:latin typeface="Roboto"/>
            </a:endParaRPr>
          </a:p>
          <a:p>
            <a:pPr algn="ctr">
              <a:lnSpc>
                <a:spcPts val="3833"/>
              </a:lnSpc>
              <a:spcBef>
                <a:spcPct val="0"/>
              </a:spcBef>
            </a:pPr>
            <a:r>
              <a:rPr lang="en-US" sz="2700" dirty="0">
                <a:solidFill>
                  <a:srgbClr val="000000"/>
                </a:solidFill>
                <a:latin typeface="Roboto"/>
              </a:rPr>
              <a:t>(необходимо </a:t>
            </a:r>
            <a:r>
              <a:rPr lang="en-US" sz="2700" dirty="0" err="1">
                <a:solidFill>
                  <a:srgbClr val="000000"/>
                </a:solidFill>
                <a:latin typeface="Roboto"/>
              </a:rPr>
              <a:t>выбрать</a:t>
            </a:r>
            <a:r>
              <a:rPr lang="en-US" sz="27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Roboto"/>
              </a:rPr>
              <a:t>подходящую</a:t>
            </a:r>
            <a:r>
              <a:rPr lang="en-US" sz="27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Roboto"/>
              </a:rPr>
              <a:t>тематику</a:t>
            </a:r>
            <a:r>
              <a:rPr lang="en-US" sz="27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Roboto"/>
              </a:rPr>
              <a:t>направления</a:t>
            </a:r>
            <a:r>
              <a:rPr lang="en-US" sz="2700" dirty="0">
                <a:solidFill>
                  <a:srgbClr val="000000"/>
                </a:solidFill>
                <a:latin typeface="Roboto"/>
              </a:rPr>
              <a:t>, </a:t>
            </a:r>
            <a:r>
              <a:rPr lang="en-US" sz="2700" dirty="0" err="1">
                <a:solidFill>
                  <a:srgbClr val="000000"/>
                </a:solidFill>
                <a:latin typeface="Roboto"/>
              </a:rPr>
              <a:t>это</a:t>
            </a:r>
            <a:r>
              <a:rPr lang="en-US" sz="27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Roboto"/>
              </a:rPr>
              <a:t>не</a:t>
            </a:r>
            <a:r>
              <a:rPr lang="en-US" sz="27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Roboto"/>
              </a:rPr>
              <a:t>ограничивает</a:t>
            </a:r>
            <a:r>
              <a:rPr lang="en-US" sz="27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Roboto"/>
              </a:rPr>
              <a:t>деятельность</a:t>
            </a:r>
            <a:r>
              <a:rPr lang="en-US" sz="2700" dirty="0">
                <a:solidFill>
                  <a:srgbClr val="000000"/>
                </a:solidFill>
                <a:latin typeface="Roboto"/>
              </a:rPr>
              <a:t>, </a:t>
            </a:r>
            <a:r>
              <a:rPr lang="en-US" sz="2700" dirty="0" err="1">
                <a:solidFill>
                  <a:srgbClr val="000000"/>
                </a:solidFill>
                <a:latin typeface="Roboto"/>
              </a:rPr>
              <a:t>но</a:t>
            </a:r>
            <a:r>
              <a:rPr lang="en-US" sz="27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Roboto"/>
              </a:rPr>
              <a:t>влияет</a:t>
            </a:r>
            <a:r>
              <a:rPr lang="en-US" sz="2700" dirty="0">
                <a:solidFill>
                  <a:srgbClr val="000000"/>
                </a:solidFill>
                <a:latin typeface="Roboto"/>
              </a:rPr>
              <a:t> на </a:t>
            </a:r>
            <a:r>
              <a:rPr lang="en-US" sz="2700" dirty="0" err="1">
                <a:solidFill>
                  <a:srgbClr val="000000"/>
                </a:solidFill>
                <a:latin typeface="Roboto"/>
              </a:rPr>
              <a:t>экспертизу</a:t>
            </a:r>
            <a:r>
              <a:rPr lang="en-US" sz="2700" dirty="0">
                <a:solidFill>
                  <a:srgbClr val="000000"/>
                </a:solidFill>
                <a:latin typeface="Roboto"/>
              </a:rPr>
              <a:t> проекта) </a:t>
            </a:r>
          </a:p>
        </p:txBody>
      </p:sp>
    </p:spTree>
    <p:extLst>
      <p:ext uri="{BB962C8B-B14F-4D97-AF65-F5344CB8AC3E}">
        <p14:creationId xmlns:p14="http://schemas.microsoft.com/office/powerpoint/2010/main" val="16081921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B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361816" y="8799397"/>
            <a:ext cx="1897484" cy="1061551"/>
            <a:chOff x="0" y="0"/>
            <a:chExt cx="726425" cy="406400"/>
          </a:xfrm>
        </p:grpSpPr>
        <p:sp>
          <p:nvSpPr>
            <p:cNvPr id="3" name="Freeform 3"/>
            <p:cNvSpPr/>
            <p:nvPr/>
          </p:nvSpPr>
          <p:spPr>
            <a:xfrm>
              <a:off x="17780" y="22860"/>
              <a:ext cx="701026" cy="360680"/>
            </a:xfrm>
            <a:custGeom>
              <a:avLst/>
              <a:gdLst/>
              <a:ahLst/>
              <a:cxnLst/>
              <a:rect l="l" t="t" r="r" b="b"/>
              <a:pathLst>
                <a:path w="701026" h="360680">
                  <a:moveTo>
                    <a:pt x="701026" y="180340"/>
                  </a:moveTo>
                  <a:cubicBezTo>
                    <a:pt x="701026" y="81280"/>
                    <a:pt x="621016" y="0"/>
                    <a:pt x="520686" y="0"/>
                  </a:cubicBezTo>
                  <a:lnTo>
                    <a:pt x="172720" y="0"/>
                  </a:lnTo>
                  <a:lnTo>
                    <a:pt x="172720" y="1270"/>
                  </a:lnTo>
                  <a:cubicBezTo>
                    <a:pt x="76200" y="5080"/>
                    <a:pt x="0" y="83820"/>
                    <a:pt x="0" y="180340"/>
                  </a:cubicBezTo>
                  <a:cubicBezTo>
                    <a:pt x="0" y="276860"/>
                    <a:pt x="77470" y="355600"/>
                    <a:pt x="172720" y="359410"/>
                  </a:cubicBezTo>
                  <a:lnTo>
                    <a:pt x="172720" y="360680"/>
                  </a:lnTo>
                  <a:lnTo>
                    <a:pt x="520685" y="360680"/>
                  </a:lnTo>
                  <a:cubicBezTo>
                    <a:pt x="619745" y="360680"/>
                    <a:pt x="701025" y="279400"/>
                    <a:pt x="701025" y="180340"/>
                  </a:cubicBezTo>
                  <a:close/>
                </a:path>
              </a:pathLst>
            </a:custGeom>
            <a:solidFill>
              <a:srgbClr val="454699">
                <a:alpha val="7843"/>
              </a:srgbClr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6358183" y="8942273"/>
            <a:ext cx="775800" cy="7758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6473625" y="9057715"/>
            <a:ext cx="544916" cy="544916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429542" y="390696"/>
            <a:ext cx="13141368" cy="25904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079"/>
              </a:lnSpc>
            </a:pPr>
            <a:r>
              <a:rPr lang="en-US" sz="8000" dirty="0">
                <a:solidFill>
                  <a:srgbClr val="050607"/>
                </a:solidFill>
                <a:latin typeface="League Spartan Bold"/>
              </a:rPr>
              <a:t>I </a:t>
            </a:r>
            <a:r>
              <a:rPr lang="en-US" sz="8000" dirty="0">
                <a:solidFill>
                  <a:srgbClr val="050607"/>
                </a:solidFill>
                <a:latin typeface="Roboto" panose="020B0604020202020204" charset="0"/>
                <a:ea typeface="Roboto" panose="020B0604020202020204" charset="0"/>
              </a:rPr>
              <a:t>РАЗДЕЛ</a:t>
            </a:r>
            <a:r>
              <a:rPr lang="en-US" sz="8000" dirty="0">
                <a:solidFill>
                  <a:srgbClr val="050607"/>
                </a:solidFill>
                <a:latin typeface="League Spartan Bold"/>
              </a:rPr>
              <a:t> «О ПРОЕКТЕ»</a:t>
            </a:r>
          </a:p>
          <a:p>
            <a:pPr marL="0" lvl="0" indent="0">
              <a:lnSpc>
                <a:spcPts val="10080"/>
              </a:lnSpc>
              <a:spcBef>
                <a:spcPct val="0"/>
              </a:spcBef>
            </a:pPr>
            <a:endParaRPr lang="en-US" sz="8000" dirty="0">
              <a:solidFill>
                <a:srgbClr val="050607"/>
              </a:solidFill>
              <a:latin typeface="League Spartan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7000226" y="1470406"/>
            <a:ext cx="11154731" cy="64894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7"/>
              </a:lnSpc>
            </a:pPr>
            <a:r>
              <a:rPr lang="en-US" sz="3160" dirty="0">
                <a:solidFill>
                  <a:srgbClr val="000000"/>
                </a:solidFill>
                <a:latin typeface="Roboto"/>
              </a:rPr>
              <a:t>Название проекта</a:t>
            </a:r>
          </a:p>
          <a:p>
            <a:pPr algn="ctr">
              <a:lnSpc>
                <a:spcPts val="3646"/>
              </a:lnSpc>
            </a:pPr>
            <a:endParaRPr lang="en-US" sz="3160" dirty="0">
              <a:solidFill>
                <a:srgbClr val="000000"/>
              </a:solidFill>
              <a:latin typeface="Roboto"/>
            </a:endParaRPr>
          </a:p>
          <a:p>
            <a:pPr algn="ctr">
              <a:lnSpc>
                <a:spcPts val="3646"/>
              </a:lnSpc>
            </a:pPr>
            <a:r>
              <a:rPr lang="en-US" sz="2567" dirty="0">
                <a:solidFill>
                  <a:srgbClr val="000000"/>
                </a:solidFill>
                <a:latin typeface="Roboto"/>
              </a:rPr>
              <a:t>Важно оценить название с позиции публичности</a:t>
            </a:r>
          </a:p>
          <a:p>
            <a:pPr algn="ctr">
              <a:lnSpc>
                <a:spcPts val="3646"/>
              </a:lnSpc>
            </a:pPr>
            <a:r>
              <a:rPr lang="en-US" sz="2567" dirty="0">
                <a:solidFill>
                  <a:srgbClr val="000000"/>
                </a:solidFill>
                <a:latin typeface="Roboto"/>
              </a:rPr>
              <a:t> (как СМИ, профессиональное или местное сообщество, благополучатели будут воспринимать такое название)</a:t>
            </a:r>
          </a:p>
          <a:p>
            <a:pPr algn="ctr">
              <a:lnSpc>
                <a:spcPts val="3646"/>
              </a:lnSpc>
            </a:pPr>
            <a:endParaRPr lang="en-US" sz="2567" dirty="0">
              <a:solidFill>
                <a:srgbClr val="000000"/>
              </a:solidFill>
              <a:latin typeface="Roboto"/>
            </a:endParaRPr>
          </a:p>
          <a:p>
            <a:pPr algn="ctr">
              <a:lnSpc>
                <a:spcPts val="3646"/>
              </a:lnSpc>
            </a:pPr>
            <a:r>
              <a:rPr lang="en-US" sz="2567" dirty="0">
                <a:solidFill>
                  <a:srgbClr val="000000"/>
                </a:solidFill>
                <a:latin typeface="Roboto Italics"/>
              </a:rPr>
              <a:t>Название проекта нельзя будет изменить после подачи заявки. С момента регистрации заявки название проекта станет общедоступным.</a:t>
            </a:r>
          </a:p>
          <a:p>
            <a:pPr algn="ctr">
              <a:lnSpc>
                <a:spcPts val="3646"/>
              </a:lnSpc>
            </a:pPr>
            <a:endParaRPr lang="en-US" sz="2567" dirty="0">
              <a:solidFill>
                <a:srgbClr val="000000"/>
              </a:solidFill>
              <a:latin typeface="Roboto Italics"/>
            </a:endParaRPr>
          </a:p>
          <a:p>
            <a:pPr algn="ctr">
              <a:lnSpc>
                <a:spcPts val="3646"/>
              </a:lnSpc>
            </a:pPr>
            <a:r>
              <a:rPr lang="en-US" sz="2567" dirty="0">
                <a:solidFill>
                  <a:srgbClr val="000000"/>
                </a:solidFill>
                <a:latin typeface="Roboto Italics"/>
              </a:rPr>
              <a:t>Внимательно проверьте, чтобы в названии не было орфографических и пунктуационных ошибок! </a:t>
            </a:r>
          </a:p>
          <a:p>
            <a:pPr algn="ctr">
              <a:lnSpc>
                <a:spcPts val="3646"/>
              </a:lnSpc>
            </a:pPr>
            <a:endParaRPr lang="en-US" sz="2567" dirty="0">
              <a:solidFill>
                <a:srgbClr val="000000"/>
              </a:solidFill>
              <a:latin typeface="Roboto Italics"/>
            </a:endParaRPr>
          </a:p>
          <a:p>
            <a:pPr algn="ctr">
              <a:lnSpc>
                <a:spcPts val="3646"/>
              </a:lnSpc>
            </a:pPr>
            <a:endParaRPr lang="en-US" sz="2567" dirty="0">
              <a:solidFill>
                <a:srgbClr val="000000"/>
              </a:solidFill>
              <a:latin typeface="Roboto Italics"/>
            </a:endParaRPr>
          </a:p>
          <a:p>
            <a:pPr algn="ctr">
              <a:lnSpc>
                <a:spcPts val="3646"/>
              </a:lnSpc>
              <a:spcBef>
                <a:spcPct val="0"/>
              </a:spcBef>
            </a:pPr>
            <a:endParaRPr lang="en-US" sz="2567" dirty="0">
              <a:solidFill>
                <a:srgbClr val="000000"/>
              </a:solidFill>
              <a:latin typeface="Roboto Italics"/>
            </a:endParaRPr>
          </a:p>
        </p:txBody>
      </p: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1136287" y="2110403"/>
            <a:ext cx="4684133" cy="4684115"/>
            <a:chOff x="0" y="0"/>
            <a:chExt cx="6350000" cy="634997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7"/>
              <a:stretch>
                <a:fillRect l="-38888" r="-38888"/>
              </a:stretch>
            </a:blipFill>
          </p:spPr>
        </p:sp>
      </p:grpSp>
      <p:sp>
        <p:nvSpPr>
          <p:cNvPr id="10" name="TextBox 10"/>
          <p:cNvSpPr txBox="1"/>
          <p:nvPr/>
        </p:nvSpPr>
        <p:spPr>
          <a:xfrm>
            <a:off x="0" y="7164907"/>
            <a:ext cx="13792200" cy="27571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59"/>
              </a:lnSpc>
              <a:spcBef>
                <a:spcPct val="0"/>
              </a:spcBef>
            </a:pPr>
            <a:r>
              <a:rPr lang="en-US" sz="3000" dirty="0">
                <a:solidFill>
                  <a:srgbClr val="000000"/>
                </a:solidFill>
                <a:latin typeface="Roboto Bold"/>
              </a:rPr>
              <a:t>Пример: </a:t>
            </a:r>
          </a:p>
          <a:p>
            <a:pPr algn="ctr">
              <a:lnSpc>
                <a:spcPts val="4259"/>
              </a:lnSpc>
              <a:spcBef>
                <a:spcPct val="0"/>
              </a:spcBef>
            </a:pPr>
            <a:r>
              <a:rPr lang="ru-RU" sz="3000" dirty="0" smtClean="0">
                <a:solidFill>
                  <a:srgbClr val="000000"/>
                </a:solidFill>
                <a:latin typeface="Roboto Bold"/>
              </a:rPr>
              <a:t>«</a:t>
            </a:r>
            <a:r>
              <a:rPr lang="en-US" sz="3000" dirty="0" smtClean="0">
                <a:solidFill>
                  <a:srgbClr val="000000"/>
                </a:solidFill>
                <a:latin typeface="Roboto Bold"/>
              </a:rPr>
              <a:t>Следж-хоккей </a:t>
            </a:r>
            <a:r>
              <a:rPr lang="en-US" sz="3000" dirty="0">
                <a:solidFill>
                  <a:srgbClr val="000000"/>
                </a:solidFill>
                <a:latin typeface="Roboto Bold"/>
              </a:rPr>
              <a:t>– как средство </a:t>
            </a:r>
            <a:r>
              <a:rPr lang="en-US" sz="3000" dirty="0" smtClean="0">
                <a:solidFill>
                  <a:srgbClr val="000000"/>
                </a:solidFill>
                <a:latin typeface="Roboto Bold"/>
              </a:rPr>
              <a:t>реабилитации</a:t>
            </a:r>
            <a:r>
              <a:rPr lang="ru-RU" sz="3000" dirty="0" smtClean="0">
                <a:solidFill>
                  <a:srgbClr val="000000"/>
                </a:solidFill>
                <a:latin typeface="Roboto Bold"/>
              </a:rPr>
              <a:t>»</a:t>
            </a:r>
            <a:endParaRPr lang="en-US" sz="3000" dirty="0">
              <a:solidFill>
                <a:srgbClr val="000000"/>
              </a:solidFill>
              <a:latin typeface="Roboto Bold"/>
            </a:endParaRPr>
          </a:p>
          <a:p>
            <a:pPr algn="ctr">
              <a:lnSpc>
                <a:spcPts val="4259"/>
              </a:lnSpc>
              <a:spcBef>
                <a:spcPct val="0"/>
              </a:spcBef>
            </a:pPr>
            <a:endParaRPr lang="en-US" sz="3000" dirty="0">
              <a:solidFill>
                <a:srgbClr val="000000"/>
              </a:solidFill>
              <a:latin typeface="Roboto Bold"/>
            </a:endParaRPr>
          </a:p>
          <a:p>
            <a:pPr algn="ctr">
              <a:lnSpc>
                <a:spcPts val="4259"/>
              </a:lnSpc>
              <a:spcBef>
                <a:spcPct val="0"/>
              </a:spcBef>
            </a:pPr>
            <a:r>
              <a:rPr lang="ru-RU" sz="3000" dirty="0" smtClean="0">
                <a:solidFill>
                  <a:srgbClr val="000000"/>
                </a:solidFill>
                <a:latin typeface="Roboto Bold"/>
              </a:rPr>
              <a:t>«</a:t>
            </a:r>
            <a:r>
              <a:rPr lang="en-US" sz="3000" dirty="0" smtClean="0">
                <a:solidFill>
                  <a:srgbClr val="000000"/>
                </a:solidFill>
                <a:latin typeface="Roboto Bold"/>
              </a:rPr>
              <a:t>Интерактивная </a:t>
            </a:r>
            <a:r>
              <a:rPr lang="en-US" sz="3000" dirty="0">
                <a:solidFill>
                  <a:srgbClr val="000000"/>
                </a:solidFill>
                <a:latin typeface="Roboto Bold"/>
              </a:rPr>
              <a:t>карта памятных исторических мест и </a:t>
            </a:r>
            <a:r>
              <a:rPr lang="en-US" sz="3000" dirty="0" smtClean="0">
                <a:solidFill>
                  <a:srgbClr val="000000"/>
                </a:solidFill>
                <a:latin typeface="Roboto Bold"/>
              </a:rPr>
              <a:t>событий</a:t>
            </a:r>
            <a:r>
              <a:rPr lang="ru-RU" sz="3000" dirty="0" smtClean="0">
                <a:solidFill>
                  <a:srgbClr val="000000"/>
                </a:solidFill>
                <a:latin typeface="Roboto Bold"/>
              </a:rPr>
              <a:t>»</a:t>
            </a:r>
            <a:endParaRPr lang="en-US" sz="3000" dirty="0">
              <a:solidFill>
                <a:srgbClr val="000000"/>
              </a:solidFill>
              <a:latin typeface="Roboto Bold"/>
            </a:endParaRPr>
          </a:p>
          <a:p>
            <a:pPr algn="ctr">
              <a:lnSpc>
                <a:spcPts val="4260"/>
              </a:lnSpc>
              <a:spcBef>
                <a:spcPct val="0"/>
              </a:spcBef>
            </a:pPr>
            <a:endParaRPr lang="en-US" sz="3000" dirty="0">
              <a:solidFill>
                <a:srgbClr val="000000"/>
              </a:solidFill>
              <a:latin typeface="Roboto Bold"/>
            </a:endParaRPr>
          </a:p>
        </p:txBody>
      </p:sp>
    </p:spTree>
    <p:extLst>
      <p:ext uri="{BB962C8B-B14F-4D97-AF65-F5344CB8AC3E}">
        <p14:creationId xmlns:p14="http://schemas.microsoft.com/office/powerpoint/2010/main" val="25781835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B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361816" y="8799397"/>
            <a:ext cx="1897484" cy="1061551"/>
            <a:chOff x="0" y="0"/>
            <a:chExt cx="726425" cy="406400"/>
          </a:xfrm>
        </p:grpSpPr>
        <p:sp>
          <p:nvSpPr>
            <p:cNvPr id="3" name="Freeform 3"/>
            <p:cNvSpPr/>
            <p:nvPr/>
          </p:nvSpPr>
          <p:spPr>
            <a:xfrm>
              <a:off x="17780" y="22860"/>
              <a:ext cx="701026" cy="360680"/>
            </a:xfrm>
            <a:custGeom>
              <a:avLst/>
              <a:gdLst/>
              <a:ahLst/>
              <a:cxnLst/>
              <a:rect l="l" t="t" r="r" b="b"/>
              <a:pathLst>
                <a:path w="701026" h="360680">
                  <a:moveTo>
                    <a:pt x="701026" y="180340"/>
                  </a:moveTo>
                  <a:cubicBezTo>
                    <a:pt x="701026" y="81280"/>
                    <a:pt x="621016" y="0"/>
                    <a:pt x="520686" y="0"/>
                  </a:cubicBezTo>
                  <a:lnTo>
                    <a:pt x="172720" y="0"/>
                  </a:lnTo>
                  <a:lnTo>
                    <a:pt x="172720" y="1270"/>
                  </a:lnTo>
                  <a:cubicBezTo>
                    <a:pt x="76200" y="5080"/>
                    <a:pt x="0" y="83820"/>
                    <a:pt x="0" y="180340"/>
                  </a:cubicBezTo>
                  <a:cubicBezTo>
                    <a:pt x="0" y="276860"/>
                    <a:pt x="77470" y="355600"/>
                    <a:pt x="172720" y="359410"/>
                  </a:cubicBezTo>
                  <a:lnTo>
                    <a:pt x="172720" y="360680"/>
                  </a:lnTo>
                  <a:lnTo>
                    <a:pt x="520685" y="360680"/>
                  </a:lnTo>
                  <a:cubicBezTo>
                    <a:pt x="619745" y="360680"/>
                    <a:pt x="701025" y="279400"/>
                    <a:pt x="701025" y="180340"/>
                  </a:cubicBezTo>
                  <a:close/>
                </a:path>
              </a:pathLst>
            </a:custGeom>
            <a:solidFill>
              <a:srgbClr val="454699">
                <a:alpha val="7843"/>
              </a:srgbClr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358183" y="8942273"/>
            <a:ext cx="775800" cy="7758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6473625" y="9057715"/>
            <a:ext cx="544916" cy="544916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429542" y="390696"/>
            <a:ext cx="13141368" cy="25904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079"/>
              </a:lnSpc>
            </a:pPr>
            <a:r>
              <a:rPr lang="en-US" sz="8000" dirty="0">
                <a:solidFill>
                  <a:srgbClr val="050607"/>
                </a:solidFill>
                <a:latin typeface="Roboto" panose="020B0604020202020204" charset="0"/>
                <a:ea typeface="Roboto" panose="020B0604020202020204" charset="0"/>
              </a:rPr>
              <a:t>I РАЗДЕЛ «О ПРОЕКТЕ»</a:t>
            </a:r>
          </a:p>
          <a:p>
            <a:pPr marL="0" lvl="0" indent="0">
              <a:lnSpc>
                <a:spcPts val="10080"/>
              </a:lnSpc>
              <a:spcBef>
                <a:spcPct val="0"/>
              </a:spcBef>
            </a:pPr>
            <a:endParaRPr lang="en-US" sz="8000" dirty="0">
              <a:solidFill>
                <a:srgbClr val="050607"/>
              </a:solidFill>
              <a:latin typeface="Roboto" panose="020B0604020202020204" charset="0"/>
              <a:ea typeface="Roboto" panose="020B0604020202020204" charset="0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-1750479" y="1845826"/>
            <a:ext cx="16004530" cy="641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70"/>
              </a:lnSpc>
              <a:spcBef>
                <a:spcPct val="0"/>
              </a:spcBef>
            </a:pPr>
            <a:r>
              <a:rPr lang="en-US" sz="3500" dirty="0">
                <a:solidFill>
                  <a:srgbClr val="000000"/>
                </a:solidFill>
                <a:latin typeface="Roboto"/>
              </a:rPr>
              <a:t>Краткое описание </a:t>
            </a:r>
            <a:r>
              <a:rPr lang="en-US" sz="3500" dirty="0" smtClean="0">
                <a:solidFill>
                  <a:srgbClr val="000000"/>
                </a:solidFill>
                <a:latin typeface="Roboto"/>
              </a:rPr>
              <a:t>проекта</a:t>
            </a:r>
            <a:endParaRPr lang="en-US" sz="3500" dirty="0">
              <a:solidFill>
                <a:srgbClr val="000000"/>
              </a:solidFill>
              <a:latin typeface="Roboto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2317682" y="6641125"/>
            <a:ext cx="11908195" cy="948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92"/>
              </a:lnSpc>
              <a:spcBef>
                <a:spcPct val="0"/>
              </a:spcBef>
            </a:pPr>
            <a:r>
              <a:rPr lang="en-US" sz="3000" dirty="0" smtClean="0">
                <a:solidFill>
                  <a:srgbClr val="000000"/>
                </a:solidFill>
                <a:latin typeface="Roboto"/>
              </a:rPr>
              <a:t>наиболее </a:t>
            </a:r>
            <a:r>
              <a:rPr lang="en-US" sz="3000" dirty="0">
                <a:solidFill>
                  <a:srgbClr val="000000"/>
                </a:solidFill>
                <a:latin typeface="Roboto"/>
              </a:rPr>
              <a:t>значимые ожидаемые результаты</a:t>
            </a:r>
            <a:r>
              <a:rPr lang="en-US" sz="3200" dirty="0">
                <a:solidFill>
                  <a:srgbClr val="000000"/>
                </a:solidFill>
                <a:latin typeface="Roboto"/>
              </a:rPr>
              <a:t>.</a:t>
            </a:r>
          </a:p>
          <a:p>
            <a:pPr>
              <a:lnSpc>
                <a:spcPts val="3692"/>
              </a:lnSpc>
              <a:spcBef>
                <a:spcPct val="0"/>
              </a:spcBef>
            </a:pPr>
            <a:endParaRPr lang="en-US" sz="3200" dirty="0">
              <a:solidFill>
                <a:srgbClr val="000000"/>
              </a:solidFill>
              <a:latin typeface="Roboto"/>
            </a:endParaRPr>
          </a:p>
        </p:txBody>
      </p: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3211468" y="2973029"/>
            <a:ext cx="4393582" cy="4393565"/>
            <a:chOff x="0" y="0"/>
            <a:chExt cx="6350000" cy="634997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7"/>
              <a:stretch>
                <a:fillRect l="-25471" r="-25471"/>
              </a:stretch>
            </a:blipFill>
          </p:spPr>
        </p:sp>
      </p:grpSp>
      <p:sp>
        <p:nvSpPr>
          <p:cNvPr id="11" name="Прямоугольник 10"/>
          <p:cNvSpPr/>
          <p:nvPr/>
        </p:nvSpPr>
        <p:spPr>
          <a:xfrm>
            <a:off x="2162775" y="3168518"/>
            <a:ext cx="967490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sz="3000" dirty="0">
                <a:solidFill>
                  <a:srgbClr val="000000"/>
                </a:solidFill>
                <a:latin typeface="Roboto"/>
              </a:rPr>
              <a:t>описание основной идеи проекта и конкретных действий по его реализации (без обоснования актуальности и социальной значимости);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317682" y="5360371"/>
            <a:ext cx="5509842" cy="5668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3692"/>
              </a:lnSpc>
              <a:spcBef>
                <a:spcPct val="0"/>
              </a:spcBef>
            </a:pPr>
            <a:r>
              <a:rPr lang="en-US" sz="3000" dirty="0">
                <a:solidFill>
                  <a:srgbClr val="000000"/>
                </a:solidFill>
                <a:latin typeface="Roboto"/>
              </a:rPr>
              <a:t>указание целевой аудитории</a:t>
            </a:r>
            <a:r>
              <a:rPr lang="en-US" dirty="0">
                <a:solidFill>
                  <a:srgbClr val="000000"/>
                </a:solidFill>
                <a:latin typeface="Roboto"/>
              </a:rPr>
              <a:t>;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066800" y="8759925"/>
            <a:ext cx="11582400" cy="10124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692"/>
              </a:lnSpc>
              <a:spcBef>
                <a:spcPct val="0"/>
              </a:spcBef>
            </a:pPr>
            <a:r>
              <a:rPr lang="en-US" sz="2800" dirty="0">
                <a:solidFill>
                  <a:srgbClr val="000000"/>
                </a:solidFill>
                <a:latin typeface="Roboto Italics"/>
              </a:rPr>
              <a:t>Текст краткого описания будет общедоступным (в том числе в виде публикаций в СМИ и в сети Интернет).</a:t>
            </a:r>
            <a:r>
              <a:rPr lang="en-US" sz="2800" dirty="0">
                <a:solidFill>
                  <a:srgbClr val="000000"/>
                </a:solidFill>
                <a:latin typeface="Roboto"/>
              </a:rPr>
              <a:t> </a:t>
            </a:r>
          </a:p>
        </p:txBody>
      </p:sp>
      <p:pic>
        <p:nvPicPr>
          <p:cNvPr id="25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5400000">
            <a:off x="16310558" y="107732"/>
            <a:ext cx="1977442" cy="1977442"/>
          </a:xfrm>
          <a:prstGeom prst="rect">
            <a:avLst/>
          </a:prstGeom>
        </p:spPr>
      </p:pic>
      <p:sp>
        <p:nvSpPr>
          <p:cNvPr id="14" name="Овал 13"/>
          <p:cNvSpPr/>
          <p:nvPr/>
        </p:nvSpPr>
        <p:spPr>
          <a:xfrm>
            <a:off x="1295400" y="3608590"/>
            <a:ext cx="457200" cy="456427"/>
          </a:xfrm>
          <a:prstGeom prst="ellipse">
            <a:avLst/>
          </a:prstGeom>
          <a:solidFill>
            <a:srgbClr val="3366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/>
          <p:cNvSpPr/>
          <p:nvPr/>
        </p:nvSpPr>
        <p:spPr>
          <a:xfrm>
            <a:off x="1295400" y="5397120"/>
            <a:ext cx="457200" cy="456427"/>
          </a:xfrm>
          <a:prstGeom prst="ellipse">
            <a:avLst/>
          </a:prstGeom>
          <a:solidFill>
            <a:srgbClr val="3366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вал 19"/>
          <p:cNvSpPr/>
          <p:nvPr/>
        </p:nvSpPr>
        <p:spPr>
          <a:xfrm>
            <a:off x="1295400" y="6668831"/>
            <a:ext cx="457200" cy="456427"/>
          </a:xfrm>
          <a:prstGeom prst="ellipse">
            <a:avLst/>
          </a:prstGeom>
          <a:solidFill>
            <a:srgbClr val="3366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54186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66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361816" y="8306739"/>
            <a:ext cx="1897484" cy="1061551"/>
            <a:chOff x="0" y="0"/>
            <a:chExt cx="726425" cy="406400"/>
          </a:xfrm>
        </p:grpSpPr>
        <p:sp>
          <p:nvSpPr>
            <p:cNvPr id="3" name="Freeform 3"/>
            <p:cNvSpPr/>
            <p:nvPr/>
          </p:nvSpPr>
          <p:spPr>
            <a:xfrm>
              <a:off x="17780" y="22860"/>
              <a:ext cx="701026" cy="360680"/>
            </a:xfrm>
            <a:custGeom>
              <a:avLst/>
              <a:gdLst/>
              <a:ahLst/>
              <a:cxnLst/>
              <a:rect l="l" t="t" r="r" b="b"/>
              <a:pathLst>
                <a:path w="701026" h="360680">
                  <a:moveTo>
                    <a:pt x="701026" y="180340"/>
                  </a:moveTo>
                  <a:cubicBezTo>
                    <a:pt x="701026" y="81280"/>
                    <a:pt x="621016" y="0"/>
                    <a:pt x="520686" y="0"/>
                  </a:cubicBezTo>
                  <a:lnTo>
                    <a:pt x="172720" y="0"/>
                  </a:lnTo>
                  <a:lnTo>
                    <a:pt x="172720" y="1270"/>
                  </a:lnTo>
                  <a:cubicBezTo>
                    <a:pt x="76200" y="5080"/>
                    <a:pt x="0" y="83820"/>
                    <a:pt x="0" y="180340"/>
                  </a:cubicBezTo>
                  <a:cubicBezTo>
                    <a:pt x="0" y="276860"/>
                    <a:pt x="77470" y="355600"/>
                    <a:pt x="172720" y="359410"/>
                  </a:cubicBezTo>
                  <a:lnTo>
                    <a:pt x="172720" y="360680"/>
                  </a:lnTo>
                  <a:lnTo>
                    <a:pt x="520685" y="360680"/>
                  </a:lnTo>
                  <a:cubicBezTo>
                    <a:pt x="619745" y="360680"/>
                    <a:pt x="701025" y="279400"/>
                    <a:pt x="701025" y="180340"/>
                  </a:cubicBezTo>
                  <a:close/>
                </a:path>
              </a:pathLst>
            </a:custGeom>
            <a:solidFill>
              <a:srgbClr val="454699">
                <a:alpha val="7843"/>
              </a:srgbClr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6358183" y="8449615"/>
            <a:ext cx="775800" cy="775800"/>
            <a:chOff x="0" y="0"/>
            <a:chExt cx="1034400" cy="1034400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034400" cy="10344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53923" y="153923"/>
              <a:ext cx="726554" cy="726554"/>
            </a:xfrm>
            <a:prstGeom prst="rect">
              <a:avLst/>
            </a:prstGeom>
          </p:spPr>
        </p:pic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0800000" flipH="1">
            <a:off x="16828775" y="0"/>
            <a:ext cx="1459225" cy="145922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5400000">
            <a:off x="0" y="9233231"/>
            <a:ext cx="1053769" cy="1053769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3011958" y="1138690"/>
            <a:ext cx="11890019" cy="8229600"/>
            <a:chOff x="0" y="0"/>
            <a:chExt cx="3651672" cy="252748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651672" cy="2527482"/>
            </a:xfrm>
            <a:custGeom>
              <a:avLst/>
              <a:gdLst/>
              <a:ahLst/>
              <a:cxnLst/>
              <a:rect l="l" t="t" r="r" b="b"/>
              <a:pathLst>
                <a:path w="3651672" h="2527482">
                  <a:moveTo>
                    <a:pt x="3527212" y="2527481"/>
                  </a:moveTo>
                  <a:lnTo>
                    <a:pt x="124460" y="2527481"/>
                  </a:lnTo>
                  <a:cubicBezTo>
                    <a:pt x="55880" y="2527481"/>
                    <a:pt x="0" y="2471601"/>
                    <a:pt x="0" y="240302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527212" y="0"/>
                  </a:lnTo>
                  <a:cubicBezTo>
                    <a:pt x="3595793" y="0"/>
                    <a:pt x="3651672" y="55880"/>
                    <a:pt x="3651672" y="124460"/>
                  </a:cubicBezTo>
                  <a:lnTo>
                    <a:pt x="3651672" y="2403022"/>
                  </a:lnTo>
                  <a:cubicBezTo>
                    <a:pt x="3651672" y="2471601"/>
                    <a:pt x="3595793" y="2527482"/>
                    <a:pt x="3527212" y="2527482"/>
                  </a:cubicBezTo>
                  <a:close/>
                </a:path>
              </a:pathLst>
            </a:custGeom>
            <a:solidFill>
              <a:srgbClr val="F8F4EB"/>
            </a:solidFill>
          </p:spPr>
        </p:sp>
      </p:grpSp>
      <p:sp>
        <p:nvSpPr>
          <p:cNvPr id="11" name="TextBox 11"/>
          <p:cNvSpPr txBox="1"/>
          <p:nvPr/>
        </p:nvSpPr>
        <p:spPr>
          <a:xfrm>
            <a:off x="2087967" y="7291657"/>
            <a:ext cx="6869001" cy="4472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692"/>
              </a:lnSpc>
              <a:spcBef>
                <a:spcPct val="0"/>
              </a:spcBef>
            </a:pPr>
            <a:endParaRPr/>
          </a:p>
        </p:txBody>
      </p:sp>
      <p:sp>
        <p:nvSpPr>
          <p:cNvPr id="12" name="TextBox 12"/>
          <p:cNvSpPr txBox="1"/>
          <p:nvPr/>
        </p:nvSpPr>
        <p:spPr>
          <a:xfrm>
            <a:off x="3765409" y="3047264"/>
            <a:ext cx="10383117" cy="34342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773"/>
              </a:lnSpc>
            </a:pPr>
            <a:r>
              <a:rPr lang="en-US" sz="9699" dirty="0" err="1">
                <a:solidFill>
                  <a:srgbClr val="000000"/>
                </a:solidFill>
                <a:latin typeface="Roboto Bold"/>
              </a:rPr>
              <a:t>Направления</a:t>
            </a:r>
            <a:r>
              <a:rPr lang="en-US" sz="9699" dirty="0">
                <a:solidFill>
                  <a:srgbClr val="000000"/>
                </a:solidFill>
                <a:latin typeface="Roboto Bold"/>
              </a:rPr>
              <a:t> </a:t>
            </a:r>
          </a:p>
          <a:p>
            <a:pPr algn="ctr">
              <a:lnSpc>
                <a:spcPts val="13773"/>
              </a:lnSpc>
              <a:spcBef>
                <a:spcPct val="0"/>
              </a:spcBef>
            </a:pPr>
            <a:r>
              <a:rPr lang="en-US" sz="9699" dirty="0" err="1">
                <a:solidFill>
                  <a:srgbClr val="000000"/>
                </a:solidFill>
                <a:latin typeface="Roboto Bold"/>
              </a:rPr>
              <a:t>конкурса</a:t>
            </a:r>
            <a:r>
              <a:rPr lang="en-US" sz="9699" dirty="0">
                <a:solidFill>
                  <a:srgbClr val="000000"/>
                </a:solidFill>
                <a:latin typeface="Roboto Bold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B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361816" y="8799397"/>
            <a:ext cx="1897484" cy="1061551"/>
            <a:chOff x="0" y="0"/>
            <a:chExt cx="726425" cy="406400"/>
          </a:xfrm>
        </p:grpSpPr>
        <p:sp>
          <p:nvSpPr>
            <p:cNvPr id="3" name="Freeform 3"/>
            <p:cNvSpPr/>
            <p:nvPr/>
          </p:nvSpPr>
          <p:spPr>
            <a:xfrm>
              <a:off x="17780" y="22860"/>
              <a:ext cx="701026" cy="360680"/>
            </a:xfrm>
            <a:custGeom>
              <a:avLst/>
              <a:gdLst/>
              <a:ahLst/>
              <a:cxnLst/>
              <a:rect l="l" t="t" r="r" b="b"/>
              <a:pathLst>
                <a:path w="701026" h="360680">
                  <a:moveTo>
                    <a:pt x="701026" y="180340"/>
                  </a:moveTo>
                  <a:cubicBezTo>
                    <a:pt x="701026" y="81280"/>
                    <a:pt x="621016" y="0"/>
                    <a:pt x="520686" y="0"/>
                  </a:cubicBezTo>
                  <a:lnTo>
                    <a:pt x="172720" y="0"/>
                  </a:lnTo>
                  <a:lnTo>
                    <a:pt x="172720" y="1270"/>
                  </a:lnTo>
                  <a:cubicBezTo>
                    <a:pt x="76200" y="5080"/>
                    <a:pt x="0" y="83820"/>
                    <a:pt x="0" y="180340"/>
                  </a:cubicBezTo>
                  <a:cubicBezTo>
                    <a:pt x="0" y="276860"/>
                    <a:pt x="77470" y="355600"/>
                    <a:pt x="172720" y="359410"/>
                  </a:cubicBezTo>
                  <a:lnTo>
                    <a:pt x="172720" y="360680"/>
                  </a:lnTo>
                  <a:lnTo>
                    <a:pt x="520685" y="360680"/>
                  </a:lnTo>
                  <a:cubicBezTo>
                    <a:pt x="619745" y="360680"/>
                    <a:pt x="701025" y="279400"/>
                    <a:pt x="701025" y="180340"/>
                  </a:cubicBezTo>
                  <a:close/>
                </a:path>
              </a:pathLst>
            </a:custGeom>
            <a:solidFill>
              <a:srgbClr val="454699">
                <a:alpha val="7843"/>
              </a:srgbClr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358183" y="8942273"/>
            <a:ext cx="775800" cy="7758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6473625" y="9057715"/>
            <a:ext cx="544916" cy="544916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429542" y="390696"/>
            <a:ext cx="13141368" cy="1223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079"/>
              </a:lnSpc>
            </a:pPr>
            <a:r>
              <a:rPr lang="en-US" sz="8000" dirty="0">
                <a:solidFill>
                  <a:srgbClr val="050607"/>
                </a:solidFill>
                <a:latin typeface="Roboto" panose="020B0604020202020204" charset="0"/>
                <a:ea typeface="Roboto" panose="020B0604020202020204" charset="0"/>
              </a:rPr>
              <a:t>I РАЗДЕЛ «О ПРОЕКТЕ</a:t>
            </a:r>
            <a:r>
              <a:rPr lang="en-US" sz="8000" dirty="0" smtClean="0">
                <a:solidFill>
                  <a:srgbClr val="050607"/>
                </a:solidFill>
                <a:latin typeface="Roboto" panose="020B0604020202020204" charset="0"/>
                <a:ea typeface="Roboto" panose="020B0604020202020204" charset="0"/>
              </a:rPr>
              <a:t>»</a:t>
            </a:r>
            <a:endParaRPr lang="en-US" sz="8000" dirty="0">
              <a:solidFill>
                <a:srgbClr val="050607"/>
              </a:solidFill>
              <a:latin typeface="Roboto" panose="020B0604020202020204" charset="0"/>
              <a:ea typeface="Roboto" panose="020B0604020202020204" charset="0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4617786" y="2024850"/>
            <a:ext cx="16004530" cy="616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70"/>
              </a:lnSpc>
              <a:spcBef>
                <a:spcPct val="0"/>
              </a:spcBef>
            </a:pPr>
            <a:r>
              <a:rPr lang="en-US" sz="3500" dirty="0">
                <a:solidFill>
                  <a:srgbClr val="000000"/>
                </a:solidFill>
                <a:latin typeface="Roboto"/>
              </a:rPr>
              <a:t>География проекта</a:t>
            </a:r>
          </a:p>
        </p:txBody>
      </p: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838200" y="2065447"/>
            <a:ext cx="5133058" cy="5133037"/>
            <a:chOff x="0" y="0"/>
            <a:chExt cx="6350000" cy="634997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7"/>
              <a:stretch>
                <a:fillRect l="-24976" r="-24976"/>
              </a:stretch>
            </a:blipFill>
          </p:spPr>
        </p:sp>
      </p:grpSp>
      <p:sp>
        <p:nvSpPr>
          <p:cNvPr id="10" name="TextBox 10"/>
          <p:cNvSpPr txBox="1"/>
          <p:nvPr/>
        </p:nvSpPr>
        <p:spPr>
          <a:xfrm>
            <a:off x="8153400" y="3170028"/>
            <a:ext cx="9238695" cy="29238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833"/>
              </a:lnSpc>
            </a:pPr>
            <a:r>
              <a:rPr lang="en-US" sz="3200" dirty="0">
                <a:solidFill>
                  <a:srgbClr val="000000"/>
                </a:solidFill>
                <a:latin typeface="Roboto"/>
              </a:rPr>
              <a:t>География проекта должна быть реалистичной. </a:t>
            </a:r>
          </a:p>
          <a:p>
            <a:pPr algn="ctr">
              <a:lnSpc>
                <a:spcPts val="3833"/>
              </a:lnSpc>
              <a:spcBef>
                <a:spcPct val="0"/>
              </a:spcBef>
            </a:pPr>
            <a:endParaRPr lang="ru-RU" sz="3200" dirty="0" smtClean="0">
              <a:solidFill>
                <a:srgbClr val="000000"/>
              </a:solidFill>
              <a:latin typeface="Roboto"/>
            </a:endParaRPr>
          </a:p>
          <a:p>
            <a:pPr algn="ctr">
              <a:lnSpc>
                <a:spcPts val="3833"/>
              </a:lnSpc>
              <a:spcBef>
                <a:spcPct val="0"/>
              </a:spcBef>
            </a:pPr>
            <a:r>
              <a:rPr lang="en-US" sz="3200" dirty="0" smtClean="0">
                <a:solidFill>
                  <a:srgbClr val="000000"/>
                </a:solidFill>
                <a:latin typeface="Roboto"/>
              </a:rPr>
              <a:t>Необходимо</a:t>
            </a:r>
            <a:r>
              <a:rPr lang="ru-RU" sz="3200" dirty="0" smtClean="0">
                <a:solidFill>
                  <a:srgbClr val="000000"/>
                </a:solidFill>
                <a:latin typeface="Roboto"/>
              </a:rPr>
              <a:t> указать территорию </a:t>
            </a:r>
            <a:r>
              <a:rPr lang="en-US" sz="3200" dirty="0" smtClean="0">
                <a:solidFill>
                  <a:srgbClr val="000000"/>
                </a:solidFill>
                <a:latin typeface="Roboto"/>
              </a:rPr>
              <a:t>Новосибирской </a:t>
            </a:r>
            <a:r>
              <a:rPr lang="en-US" sz="3200" dirty="0">
                <a:solidFill>
                  <a:srgbClr val="000000"/>
                </a:solidFill>
                <a:latin typeface="Roboto"/>
              </a:rPr>
              <a:t>области, на </a:t>
            </a:r>
            <a:r>
              <a:rPr lang="en-US" sz="3200" dirty="0" smtClean="0">
                <a:solidFill>
                  <a:srgbClr val="000000"/>
                </a:solidFill>
                <a:latin typeface="Roboto"/>
              </a:rPr>
              <a:t>котор</a:t>
            </a:r>
            <a:r>
              <a:rPr lang="ru-RU" sz="3200" dirty="0" smtClean="0">
                <a:solidFill>
                  <a:srgbClr val="000000"/>
                </a:solidFill>
                <a:latin typeface="Roboto"/>
              </a:rPr>
              <a:t>ой</a:t>
            </a:r>
            <a:r>
              <a:rPr lang="en-US" sz="3200" dirty="0" smtClean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3200" dirty="0">
                <a:solidFill>
                  <a:srgbClr val="000000"/>
                </a:solidFill>
                <a:latin typeface="Roboto"/>
              </a:rPr>
              <a:t>планируется реализация проекта. </a:t>
            </a:r>
          </a:p>
          <a:p>
            <a:pPr algn="ctr">
              <a:lnSpc>
                <a:spcPts val="3833"/>
              </a:lnSpc>
              <a:spcBef>
                <a:spcPct val="0"/>
              </a:spcBef>
            </a:pPr>
            <a:endParaRPr lang="en-US" sz="3200" dirty="0">
              <a:solidFill>
                <a:srgbClr val="000000"/>
              </a:solidFill>
              <a:latin typeface="Roboto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167220" y="8575478"/>
            <a:ext cx="12844179" cy="10669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833"/>
              </a:lnSpc>
              <a:spcBef>
                <a:spcPct val="0"/>
              </a:spcBef>
            </a:pPr>
            <a:r>
              <a:rPr lang="en-US" sz="2400" dirty="0">
                <a:solidFill>
                  <a:srgbClr val="000000"/>
                </a:solidFill>
                <a:latin typeface="Roboto Italics"/>
              </a:rPr>
              <a:t>Важно убедиться, что деятельность на территории, где непосредственно будут проводиться мероприятия, не противоречат уставу организации. 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58" y="8080087"/>
            <a:ext cx="2057740" cy="2057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0332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B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361816" y="8799397"/>
            <a:ext cx="1897484" cy="1061551"/>
            <a:chOff x="0" y="0"/>
            <a:chExt cx="726425" cy="406400"/>
          </a:xfrm>
        </p:grpSpPr>
        <p:sp>
          <p:nvSpPr>
            <p:cNvPr id="3" name="Freeform 3"/>
            <p:cNvSpPr/>
            <p:nvPr/>
          </p:nvSpPr>
          <p:spPr>
            <a:xfrm>
              <a:off x="17780" y="22860"/>
              <a:ext cx="701026" cy="360680"/>
            </a:xfrm>
            <a:custGeom>
              <a:avLst/>
              <a:gdLst/>
              <a:ahLst/>
              <a:cxnLst/>
              <a:rect l="l" t="t" r="r" b="b"/>
              <a:pathLst>
                <a:path w="701026" h="360680">
                  <a:moveTo>
                    <a:pt x="701026" y="180340"/>
                  </a:moveTo>
                  <a:cubicBezTo>
                    <a:pt x="701026" y="81280"/>
                    <a:pt x="621016" y="0"/>
                    <a:pt x="520686" y="0"/>
                  </a:cubicBezTo>
                  <a:lnTo>
                    <a:pt x="172720" y="0"/>
                  </a:lnTo>
                  <a:lnTo>
                    <a:pt x="172720" y="1270"/>
                  </a:lnTo>
                  <a:cubicBezTo>
                    <a:pt x="76200" y="5080"/>
                    <a:pt x="0" y="83820"/>
                    <a:pt x="0" y="180340"/>
                  </a:cubicBezTo>
                  <a:cubicBezTo>
                    <a:pt x="0" y="276860"/>
                    <a:pt x="77470" y="355600"/>
                    <a:pt x="172720" y="359410"/>
                  </a:cubicBezTo>
                  <a:lnTo>
                    <a:pt x="172720" y="360680"/>
                  </a:lnTo>
                  <a:lnTo>
                    <a:pt x="520685" y="360680"/>
                  </a:lnTo>
                  <a:cubicBezTo>
                    <a:pt x="619745" y="360680"/>
                    <a:pt x="701025" y="279400"/>
                    <a:pt x="701025" y="180340"/>
                  </a:cubicBezTo>
                  <a:close/>
                </a:path>
              </a:pathLst>
            </a:custGeom>
            <a:solidFill>
              <a:srgbClr val="454699">
                <a:alpha val="7843"/>
              </a:srgbClr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358183" y="8942273"/>
            <a:ext cx="775800" cy="7758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6473625" y="9057715"/>
            <a:ext cx="544916" cy="544916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429542" y="390696"/>
            <a:ext cx="13141368" cy="25269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079"/>
              </a:lnSpc>
            </a:pPr>
            <a:r>
              <a:rPr lang="en-US" sz="8000" dirty="0">
                <a:solidFill>
                  <a:srgbClr val="050607"/>
                </a:solidFill>
                <a:latin typeface="Roboto" panose="020B0604020202020204" charset="0"/>
                <a:ea typeface="Roboto" panose="020B0604020202020204" charset="0"/>
              </a:rPr>
              <a:t>I РАЗДЕЛ «О ПРОЕКТЕ»</a:t>
            </a:r>
          </a:p>
          <a:p>
            <a:pPr marL="0" lvl="0" indent="0">
              <a:lnSpc>
                <a:spcPts val="10080"/>
              </a:lnSpc>
              <a:spcBef>
                <a:spcPct val="0"/>
              </a:spcBef>
            </a:pPr>
            <a:endParaRPr lang="en-US" sz="8000" dirty="0">
              <a:solidFill>
                <a:srgbClr val="050607"/>
              </a:solidFill>
              <a:latin typeface="League Spartan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5867400" y="1920541"/>
            <a:ext cx="11506200" cy="71917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970"/>
              </a:lnSpc>
            </a:pPr>
            <a:r>
              <a:rPr lang="en-US" sz="3200" b="1" dirty="0" err="1"/>
              <a:t>География</a:t>
            </a:r>
            <a:r>
              <a:rPr lang="en-US" sz="3200" b="1" dirty="0"/>
              <a:t> проекта </a:t>
            </a:r>
            <a:r>
              <a:rPr lang="en-US" sz="3200" b="1" dirty="0" err="1"/>
              <a:t>взаимосвязана</a:t>
            </a:r>
            <a:r>
              <a:rPr lang="en-US" sz="3200" b="1" dirty="0"/>
              <a:t> с </a:t>
            </a:r>
            <a:r>
              <a:rPr lang="en-US" sz="3200" b="1" dirty="0" err="1"/>
              <a:t>размером</a:t>
            </a:r>
            <a:r>
              <a:rPr lang="en-US" sz="3200" b="1" dirty="0"/>
              <a:t> </a:t>
            </a:r>
            <a:r>
              <a:rPr lang="en-US" sz="3200" b="1" dirty="0" err="1"/>
              <a:t>гранта</a:t>
            </a:r>
            <a:endParaRPr lang="en-US" sz="3200" b="1" dirty="0"/>
          </a:p>
          <a:p>
            <a:pPr>
              <a:lnSpc>
                <a:spcPts val="4970"/>
              </a:lnSpc>
            </a:pPr>
            <a:endParaRPr lang="en-US" sz="3200" dirty="0"/>
          </a:p>
          <a:p>
            <a:r>
              <a:rPr lang="en-US" sz="3200" b="1" dirty="0" smtClean="0"/>
              <a:t>500</a:t>
            </a:r>
            <a:r>
              <a:rPr lang="ru-RU" sz="3200" b="1" dirty="0" smtClean="0"/>
              <a:t> </a:t>
            </a:r>
            <a:r>
              <a:rPr lang="en-US" sz="3200" b="1" dirty="0"/>
              <a:t>0</a:t>
            </a:r>
            <a:r>
              <a:rPr lang="ru-RU" sz="3200" b="1" dirty="0"/>
              <a:t>00</a:t>
            </a:r>
            <a:r>
              <a:rPr lang="en-US" sz="3200" b="1" dirty="0"/>
              <a:t> рублей </a:t>
            </a:r>
            <a:r>
              <a:rPr lang="en-US" sz="3200" dirty="0"/>
              <a:t>– для СО НКО, </a:t>
            </a:r>
            <a:r>
              <a:rPr lang="en-US" sz="3200" dirty="0" err="1"/>
              <a:t>осуществляющих</a:t>
            </a:r>
            <a:r>
              <a:rPr lang="en-US" sz="3200" dirty="0"/>
              <a:t> </a:t>
            </a:r>
            <a:r>
              <a:rPr lang="en-US" sz="3200" dirty="0" err="1"/>
              <a:t>мероприятия</a:t>
            </a:r>
            <a:r>
              <a:rPr lang="en-US" sz="3200" dirty="0"/>
              <a:t> на территории </a:t>
            </a:r>
            <a:r>
              <a:rPr lang="en-US" sz="3200" dirty="0" err="1"/>
              <a:t>одного</a:t>
            </a:r>
            <a:r>
              <a:rPr lang="en-US" sz="3200" dirty="0"/>
              <a:t> </a:t>
            </a:r>
            <a:r>
              <a:rPr lang="en-US" sz="3200" dirty="0" err="1"/>
              <a:t>муниципального</a:t>
            </a:r>
            <a:r>
              <a:rPr lang="en-US" sz="3200" dirty="0"/>
              <a:t> района </a:t>
            </a:r>
            <a:r>
              <a:rPr lang="en-US" sz="3200" dirty="0" err="1"/>
              <a:t>или</a:t>
            </a:r>
            <a:r>
              <a:rPr lang="en-US" sz="3200" dirty="0"/>
              <a:t> </a:t>
            </a:r>
            <a:r>
              <a:rPr lang="en-US" sz="3200" dirty="0" err="1"/>
              <a:t>городского</a:t>
            </a:r>
            <a:r>
              <a:rPr lang="en-US" sz="3200" dirty="0"/>
              <a:t> </a:t>
            </a:r>
            <a:r>
              <a:rPr lang="en-US" sz="3200" dirty="0" err="1"/>
              <a:t>округа</a:t>
            </a:r>
            <a:r>
              <a:rPr lang="en-US" sz="3200" dirty="0"/>
              <a:t> Новосибирской области;</a:t>
            </a:r>
          </a:p>
          <a:p>
            <a:endParaRPr lang="en-US" sz="3200" dirty="0"/>
          </a:p>
          <a:p>
            <a:pPr>
              <a:spcBef>
                <a:spcPct val="0"/>
              </a:spcBef>
            </a:pPr>
            <a:r>
              <a:rPr lang="en-US" sz="3200" b="1" dirty="0" smtClean="0"/>
              <a:t>1 500</a:t>
            </a:r>
            <a:r>
              <a:rPr lang="ru-RU" sz="3200" b="1" dirty="0" smtClean="0"/>
              <a:t> 000</a:t>
            </a:r>
            <a:r>
              <a:rPr lang="en-US" sz="3200" b="1" dirty="0" smtClean="0"/>
              <a:t> </a:t>
            </a:r>
            <a:r>
              <a:rPr lang="en-US" sz="3200" b="1" dirty="0"/>
              <a:t>рублей </a:t>
            </a:r>
            <a:r>
              <a:rPr lang="en-US" sz="3200" dirty="0"/>
              <a:t>– для СО НКО, </a:t>
            </a:r>
            <a:r>
              <a:rPr lang="en-US" sz="3200" dirty="0" err="1"/>
              <a:t>осуществляющих</a:t>
            </a:r>
            <a:r>
              <a:rPr lang="en-US" sz="3200" dirty="0"/>
              <a:t> </a:t>
            </a:r>
            <a:r>
              <a:rPr lang="en-US" sz="3200" dirty="0" err="1"/>
              <a:t>мероприятия</a:t>
            </a:r>
            <a:r>
              <a:rPr lang="en-US" sz="3200" dirty="0"/>
              <a:t> на территории </a:t>
            </a:r>
            <a:r>
              <a:rPr lang="en-US" sz="3200" dirty="0" err="1"/>
              <a:t>двух</a:t>
            </a:r>
            <a:r>
              <a:rPr lang="en-US" sz="3200" dirty="0"/>
              <a:t> и более </a:t>
            </a:r>
            <a:r>
              <a:rPr lang="en-US" sz="3200" dirty="0" err="1"/>
              <a:t>муниципальных</a:t>
            </a:r>
            <a:r>
              <a:rPr lang="en-US" sz="3200" dirty="0"/>
              <a:t> </a:t>
            </a:r>
            <a:r>
              <a:rPr lang="en-US" sz="3200" dirty="0" err="1"/>
              <a:t>районов</a:t>
            </a:r>
            <a:r>
              <a:rPr lang="en-US" sz="3200" dirty="0"/>
              <a:t> и (</a:t>
            </a:r>
            <a:r>
              <a:rPr lang="en-US" sz="3200" dirty="0" err="1"/>
              <a:t>или</a:t>
            </a:r>
            <a:r>
              <a:rPr lang="en-US" sz="3200" dirty="0"/>
              <a:t>) </a:t>
            </a:r>
            <a:r>
              <a:rPr lang="en-US" sz="3200" dirty="0" err="1"/>
              <a:t>городских</a:t>
            </a:r>
            <a:r>
              <a:rPr lang="en-US" sz="3200" dirty="0"/>
              <a:t> </a:t>
            </a:r>
            <a:r>
              <a:rPr lang="en-US" sz="3200" dirty="0" err="1"/>
              <a:t>округов</a:t>
            </a:r>
            <a:r>
              <a:rPr lang="en-US" sz="3200" dirty="0"/>
              <a:t> Новосибирской области.</a:t>
            </a:r>
            <a:endParaRPr lang="ru-RU" sz="3200" dirty="0"/>
          </a:p>
          <a:p>
            <a:pPr>
              <a:spcBef>
                <a:spcPct val="0"/>
              </a:spcBef>
            </a:pPr>
            <a:endParaRPr lang="ru-RU" sz="3200" dirty="0"/>
          </a:p>
          <a:p>
            <a:pPr>
              <a:spcBef>
                <a:spcPct val="0"/>
              </a:spcBef>
            </a:pPr>
            <a:r>
              <a:rPr lang="ru-RU" sz="3200" b="1" dirty="0"/>
              <a:t>14 000 </a:t>
            </a:r>
            <a:r>
              <a:rPr lang="ru-RU" sz="3200" b="1" dirty="0" smtClean="0"/>
              <a:t>000</a:t>
            </a:r>
            <a:r>
              <a:rPr lang="ru-RU" sz="3200" dirty="0" smtClean="0"/>
              <a:t> </a:t>
            </a:r>
            <a:r>
              <a:rPr lang="ru-RU" sz="3200" b="1" dirty="0" smtClean="0"/>
              <a:t>рублей </a:t>
            </a:r>
            <a:r>
              <a:rPr lang="ru-RU" sz="3200" dirty="0" smtClean="0"/>
              <a:t>- </a:t>
            </a:r>
            <a:r>
              <a:rPr lang="ru-RU" sz="3200" dirty="0"/>
              <a:t>для организаций, имеющих не менее 15 местных отделений в муниципальных районах и (или) городских округах Новосибирской области, которые зарегистрированы в качестве юридического лица </a:t>
            </a:r>
            <a:endParaRPr lang="en-US" sz="3200" dirty="0"/>
          </a:p>
        </p:txBody>
      </p: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335309" y="3030797"/>
            <a:ext cx="4660575" cy="4660556"/>
            <a:chOff x="0" y="0"/>
            <a:chExt cx="6350000" cy="634997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7"/>
              <a:stretch>
                <a:fillRect l="-25471" r="-25471"/>
              </a:stretch>
            </a:blipFill>
          </p:spPr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B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132280" y="2097202"/>
            <a:ext cx="15613803" cy="10904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8694"/>
              </a:lnSpc>
              <a:spcBef>
                <a:spcPct val="0"/>
              </a:spcBef>
            </a:pPr>
            <a:r>
              <a:rPr lang="en-US" sz="6900" dirty="0">
                <a:solidFill>
                  <a:srgbClr val="021A39"/>
                </a:solidFill>
                <a:latin typeface="Roboto Bold"/>
              </a:rPr>
              <a:t>СРОКИ РЕАЛИЗАЦИИ ПРОЕКТОВ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429542" y="3455693"/>
            <a:ext cx="8115300" cy="3985695"/>
            <a:chOff x="0" y="0"/>
            <a:chExt cx="2348711" cy="115353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48711" cy="1153530"/>
            </a:xfrm>
            <a:custGeom>
              <a:avLst/>
              <a:gdLst/>
              <a:ahLst/>
              <a:cxnLst/>
              <a:rect l="l" t="t" r="r" b="b"/>
              <a:pathLst>
                <a:path w="2348711" h="1153530">
                  <a:moveTo>
                    <a:pt x="2224251" y="1153530"/>
                  </a:moveTo>
                  <a:lnTo>
                    <a:pt x="124460" y="1153530"/>
                  </a:lnTo>
                  <a:cubicBezTo>
                    <a:pt x="55880" y="1153530"/>
                    <a:pt x="0" y="1097650"/>
                    <a:pt x="0" y="102907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224251" y="0"/>
                  </a:lnTo>
                  <a:cubicBezTo>
                    <a:pt x="2292831" y="0"/>
                    <a:pt x="2348711" y="55880"/>
                    <a:pt x="2348711" y="124460"/>
                  </a:cubicBezTo>
                  <a:lnTo>
                    <a:pt x="2348711" y="1029070"/>
                  </a:lnTo>
                  <a:cubicBezTo>
                    <a:pt x="2348711" y="1097650"/>
                    <a:pt x="2292831" y="1153530"/>
                    <a:pt x="2224251" y="115353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9144000" y="3492370"/>
            <a:ext cx="8115300" cy="3985695"/>
            <a:chOff x="0" y="0"/>
            <a:chExt cx="2348711" cy="115353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348711" cy="1153530"/>
            </a:xfrm>
            <a:custGeom>
              <a:avLst/>
              <a:gdLst/>
              <a:ahLst/>
              <a:cxnLst/>
              <a:rect l="l" t="t" r="r" b="b"/>
              <a:pathLst>
                <a:path w="2348711" h="1153530">
                  <a:moveTo>
                    <a:pt x="2224251" y="1153530"/>
                  </a:moveTo>
                  <a:lnTo>
                    <a:pt x="124460" y="1153530"/>
                  </a:lnTo>
                  <a:cubicBezTo>
                    <a:pt x="55880" y="1153530"/>
                    <a:pt x="0" y="1097650"/>
                    <a:pt x="0" y="102907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224251" y="0"/>
                  </a:lnTo>
                  <a:cubicBezTo>
                    <a:pt x="2292831" y="0"/>
                    <a:pt x="2348711" y="55880"/>
                    <a:pt x="2348711" y="124460"/>
                  </a:cubicBezTo>
                  <a:lnTo>
                    <a:pt x="2348711" y="1029070"/>
                  </a:lnTo>
                  <a:cubicBezTo>
                    <a:pt x="2348711" y="1097650"/>
                    <a:pt x="2292831" y="1153530"/>
                    <a:pt x="2224251" y="1153530"/>
                  </a:cubicBezTo>
                  <a:close/>
                </a:path>
              </a:pathLst>
            </a:custGeom>
            <a:solidFill>
              <a:srgbClr val="336699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15361816" y="8306739"/>
            <a:ext cx="1897484" cy="1061551"/>
            <a:chOff x="0" y="0"/>
            <a:chExt cx="726425" cy="406400"/>
          </a:xfrm>
        </p:grpSpPr>
        <p:sp>
          <p:nvSpPr>
            <p:cNvPr id="8" name="Freeform 8"/>
            <p:cNvSpPr/>
            <p:nvPr/>
          </p:nvSpPr>
          <p:spPr>
            <a:xfrm>
              <a:off x="17780" y="22860"/>
              <a:ext cx="701026" cy="360680"/>
            </a:xfrm>
            <a:custGeom>
              <a:avLst/>
              <a:gdLst/>
              <a:ahLst/>
              <a:cxnLst/>
              <a:rect l="l" t="t" r="r" b="b"/>
              <a:pathLst>
                <a:path w="701026" h="360680">
                  <a:moveTo>
                    <a:pt x="701026" y="180340"/>
                  </a:moveTo>
                  <a:cubicBezTo>
                    <a:pt x="701026" y="81280"/>
                    <a:pt x="621016" y="0"/>
                    <a:pt x="520686" y="0"/>
                  </a:cubicBezTo>
                  <a:lnTo>
                    <a:pt x="172720" y="0"/>
                  </a:lnTo>
                  <a:lnTo>
                    <a:pt x="172720" y="1270"/>
                  </a:lnTo>
                  <a:cubicBezTo>
                    <a:pt x="76200" y="5080"/>
                    <a:pt x="0" y="83820"/>
                    <a:pt x="0" y="180340"/>
                  </a:cubicBezTo>
                  <a:cubicBezTo>
                    <a:pt x="0" y="276860"/>
                    <a:pt x="77470" y="355600"/>
                    <a:pt x="172720" y="359410"/>
                  </a:cubicBezTo>
                  <a:lnTo>
                    <a:pt x="172720" y="360680"/>
                  </a:lnTo>
                  <a:lnTo>
                    <a:pt x="520685" y="360680"/>
                  </a:lnTo>
                  <a:cubicBezTo>
                    <a:pt x="619745" y="360680"/>
                    <a:pt x="701025" y="279400"/>
                    <a:pt x="701025" y="180340"/>
                  </a:cubicBezTo>
                  <a:close/>
                </a:path>
              </a:pathLst>
            </a:custGeom>
            <a:solidFill>
              <a:srgbClr val="454699">
                <a:alpha val="7843"/>
              </a:srgbClr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16358183" y="8449615"/>
            <a:ext cx="775800" cy="775800"/>
            <a:chOff x="0" y="0"/>
            <a:chExt cx="1034400" cy="1034400"/>
          </a:xfrm>
        </p:grpSpPr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034400" cy="1034400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53923" y="153923"/>
              <a:ext cx="726554" cy="726554"/>
            </a:xfrm>
            <a:prstGeom prst="rect">
              <a:avLst/>
            </a:prstGeom>
          </p:spPr>
        </p:pic>
      </p:grpSp>
      <p:sp>
        <p:nvSpPr>
          <p:cNvPr id="12" name="TextBox 12"/>
          <p:cNvSpPr txBox="1"/>
          <p:nvPr/>
        </p:nvSpPr>
        <p:spPr>
          <a:xfrm>
            <a:off x="429542" y="390696"/>
            <a:ext cx="14370410" cy="25269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079"/>
              </a:lnSpc>
            </a:pPr>
            <a:r>
              <a:rPr lang="en-US" sz="8000" dirty="0">
                <a:solidFill>
                  <a:srgbClr val="050607"/>
                </a:solidFill>
                <a:latin typeface="Roboto" panose="020B0604020202020204" charset="0"/>
                <a:ea typeface="Roboto" panose="020B0604020202020204" charset="0"/>
              </a:rPr>
              <a:t>I РАЗДЕЛ «О ПРОЕКТЕ»</a:t>
            </a:r>
          </a:p>
          <a:p>
            <a:pPr marL="0" lvl="0" indent="0">
              <a:lnSpc>
                <a:spcPts val="10080"/>
              </a:lnSpc>
              <a:spcBef>
                <a:spcPct val="0"/>
              </a:spcBef>
            </a:pPr>
            <a:endParaRPr lang="en-US" sz="8000" dirty="0">
              <a:solidFill>
                <a:srgbClr val="050607"/>
              </a:solidFill>
              <a:latin typeface="Roboto" panose="020B0604020202020204" charset="0"/>
              <a:ea typeface="Roboto" panose="020B0604020202020204" charset="0"/>
            </a:endParaRPr>
          </a:p>
        </p:txBody>
      </p:sp>
      <p:grpSp>
        <p:nvGrpSpPr>
          <p:cNvPr id="13" name="Group 13"/>
          <p:cNvGrpSpPr/>
          <p:nvPr/>
        </p:nvGrpSpPr>
        <p:grpSpPr>
          <a:xfrm>
            <a:off x="9653888" y="3878669"/>
            <a:ext cx="7480095" cy="2509744"/>
            <a:chOff x="0" y="-47625"/>
            <a:chExt cx="9973460" cy="3346325"/>
          </a:xfrm>
        </p:grpSpPr>
        <p:sp>
          <p:nvSpPr>
            <p:cNvPr id="14" name="TextBox 14"/>
            <p:cNvSpPr txBox="1"/>
            <p:nvPr/>
          </p:nvSpPr>
          <p:spPr>
            <a:xfrm>
              <a:off x="0" y="-47625"/>
              <a:ext cx="9973460" cy="20254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6110"/>
                </a:lnSpc>
                <a:spcBef>
                  <a:spcPct val="0"/>
                </a:spcBef>
              </a:pPr>
              <a:r>
                <a:rPr lang="en-US" sz="4700" spc="-47" dirty="0">
                  <a:solidFill>
                    <a:srgbClr val="F8F4EB"/>
                  </a:solidFill>
                </a:rPr>
                <a:t>Окончание реализации проекта не позднее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2187284"/>
              <a:ext cx="9973460" cy="11114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6532"/>
                </a:lnSpc>
                <a:spcBef>
                  <a:spcPct val="0"/>
                </a:spcBef>
              </a:pPr>
              <a:r>
                <a:rPr lang="ru-RU" sz="4600" dirty="0" smtClean="0">
                  <a:solidFill>
                    <a:srgbClr val="F8F4EB"/>
                  </a:solidFill>
                  <a:latin typeface="Roboto"/>
                </a:rPr>
                <a:t>29 февраля</a:t>
              </a:r>
              <a:r>
                <a:rPr lang="en-US" sz="4600" dirty="0" smtClean="0">
                  <a:solidFill>
                    <a:srgbClr val="F8F4EB"/>
                  </a:solidFill>
                  <a:latin typeface="Roboto"/>
                </a:rPr>
                <a:t> 202</a:t>
              </a:r>
              <a:r>
                <a:rPr lang="ru-RU" sz="4600" dirty="0" smtClean="0">
                  <a:solidFill>
                    <a:srgbClr val="F8F4EB"/>
                  </a:solidFill>
                  <a:latin typeface="Roboto"/>
                </a:rPr>
                <a:t>4</a:t>
              </a:r>
              <a:r>
                <a:rPr lang="en-US" sz="4600" dirty="0" smtClean="0">
                  <a:solidFill>
                    <a:srgbClr val="F8F4EB"/>
                  </a:solidFill>
                  <a:latin typeface="Roboto"/>
                </a:rPr>
                <a:t> </a:t>
              </a:r>
              <a:r>
                <a:rPr lang="en-US" sz="4600" dirty="0">
                  <a:solidFill>
                    <a:srgbClr val="F8F4EB"/>
                  </a:solidFill>
                  <a:latin typeface="Roboto"/>
                </a:rPr>
                <a:t>года 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727342" y="3827876"/>
            <a:ext cx="6907096" cy="2611330"/>
            <a:chOff x="0" y="-47625"/>
            <a:chExt cx="9209462" cy="3481773"/>
          </a:xfrm>
        </p:grpSpPr>
        <p:sp>
          <p:nvSpPr>
            <p:cNvPr id="17" name="TextBox 17"/>
            <p:cNvSpPr txBox="1"/>
            <p:nvPr/>
          </p:nvSpPr>
          <p:spPr>
            <a:xfrm>
              <a:off x="0" y="-47625"/>
              <a:ext cx="9209462" cy="21608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6499"/>
                </a:lnSpc>
                <a:spcBef>
                  <a:spcPct val="0"/>
                </a:spcBef>
              </a:pPr>
              <a:r>
                <a:rPr lang="en-US" sz="4999" spc="-49" dirty="0">
                  <a:solidFill>
                    <a:srgbClr val="050607"/>
                  </a:solidFill>
                </a:rPr>
                <a:t>Начало реализации проекта не ранее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2322732"/>
              <a:ext cx="9209462" cy="11114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6532"/>
                </a:lnSpc>
                <a:spcBef>
                  <a:spcPct val="0"/>
                </a:spcBef>
              </a:pPr>
              <a:r>
                <a:rPr lang="en-US" sz="4600" dirty="0">
                  <a:solidFill>
                    <a:srgbClr val="050607"/>
                  </a:solidFill>
                  <a:latin typeface="Roboto"/>
                </a:rPr>
                <a:t>01 </a:t>
              </a:r>
              <a:r>
                <a:rPr lang="ru-RU" sz="4600" dirty="0" smtClean="0">
                  <a:solidFill>
                    <a:srgbClr val="050607"/>
                  </a:solidFill>
                  <a:latin typeface="Roboto"/>
                </a:rPr>
                <a:t>июня </a:t>
              </a:r>
              <a:r>
                <a:rPr lang="en-US" sz="4600" dirty="0" smtClean="0">
                  <a:solidFill>
                    <a:srgbClr val="050607"/>
                  </a:solidFill>
                  <a:latin typeface="Roboto"/>
                </a:rPr>
                <a:t>202</a:t>
              </a:r>
              <a:r>
                <a:rPr lang="ru-RU" sz="4600" dirty="0" smtClean="0">
                  <a:solidFill>
                    <a:srgbClr val="050607"/>
                  </a:solidFill>
                  <a:latin typeface="Roboto"/>
                </a:rPr>
                <a:t>3</a:t>
              </a:r>
              <a:r>
                <a:rPr lang="en-US" sz="4600" dirty="0" smtClean="0">
                  <a:solidFill>
                    <a:srgbClr val="050607"/>
                  </a:solidFill>
                  <a:latin typeface="Roboto"/>
                </a:rPr>
                <a:t> </a:t>
              </a:r>
              <a:r>
                <a:rPr lang="en-US" sz="4600" dirty="0">
                  <a:solidFill>
                    <a:srgbClr val="050607"/>
                  </a:solidFill>
                  <a:latin typeface="Roboto"/>
                </a:rPr>
                <a:t>года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978088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B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361816" y="8799397"/>
            <a:ext cx="1897484" cy="1061551"/>
            <a:chOff x="0" y="0"/>
            <a:chExt cx="726425" cy="406400"/>
          </a:xfrm>
        </p:grpSpPr>
        <p:sp>
          <p:nvSpPr>
            <p:cNvPr id="3" name="Freeform 3"/>
            <p:cNvSpPr/>
            <p:nvPr/>
          </p:nvSpPr>
          <p:spPr>
            <a:xfrm>
              <a:off x="17780" y="22860"/>
              <a:ext cx="701026" cy="360680"/>
            </a:xfrm>
            <a:custGeom>
              <a:avLst/>
              <a:gdLst/>
              <a:ahLst/>
              <a:cxnLst/>
              <a:rect l="l" t="t" r="r" b="b"/>
              <a:pathLst>
                <a:path w="701026" h="360680">
                  <a:moveTo>
                    <a:pt x="701026" y="180340"/>
                  </a:moveTo>
                  <a:cubicBezTo>
                    <a:pt x="701026" y="81280"/>
                    <a:pt x="621016" y="0"/>
                    <a:pt x="520686" y="0"/>
                  </a:cubicBezTo>
                  <a:lnTo>
                    <a:pt x="172720" y="0"/>
                  </a:lnTo>
                  <a:lnTo>
                    <a:pt x="172720" y="1270"/>
                  </a:lnTo>
                  <a:cubicBezTo>
                    <a:pt x="76200" y="5080"/>
                    <a:pt x="0" y="83820"/>
                    <a:pt x="0" y="180340"/>
                  </a:cubicBezTo>
                  <a:cubicBezTo>
                    <a:pt x="0" y="276860"/>
                    <a:pt x="77470" y="355600"/>
                    <a:pt x="172720" y="359410"/>
                  </a:cubicBezTo>
                  <a:lnTo>
                    <a:pt x="172720" y="360680"/>
                  </a:lnTo>
                  <a:lnTo>
                    <a:pt x="520685" y="360680"/>
                  </a:lnTo>
                  <a:cubicBezTo>
                    <a:pt x="619745" y="360680"/>
                    <a:pt x="701025" y="279400"/>
                    <a:pt x="701025" y="180340"/>
                  </a:cubicBezTo>
                  <a:close/>
                </a:path>
              </a:pathLst>
            </a:custGeom>
            <a:solidFill>
              <a:srgbClr val="454699">
                <a:alpha val="7843"/>
              </a:srgbClr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358183" y="8942273"/>
            <a:ext cx="775800" cy="7758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6473625" y="9057715"/>
            <a:ext cx="544916" cy="544916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7114564" y="1749856"/>
            <a:ext cx="11088728" cy="616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70"/>
              </a:lnSpc>
              <a:spcBef>
                <a:spcPct val="0"/>
              </a:spcBef>
            </a:pPr>
            <a:r>
              <a:rPr lang="en-US" sz="3500" dirty="0">
                <a:solidFill>
                  <a:srgbClr val="000000"/>
                </a:solidFill>
                <a:latin typeface="Roboto"/>
              </a:rPr>
              <a:t>Целевые группы проекта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375673" y="265053"/>
            <a:ext cx="14370410" cy="1223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10080"/>
              </a:lnSpc>
              <a:spcBef>
                <a:spcPct val="0"/>
              </a:spcBef>
            </a:pPr>
            <a:r>
              <a:rPr lang="en-US" sz="8000" dirty="0">
                <a:solidFill>
                  <a:srgbClr val="050607"/>
                </a:solidFill>
                <a:latin typeface="Roboto" panose="020B0604020202020204" charset="0"/>
                <a:ea typeface="Roboto" panose="020B0604020202020204" charset="0"/>
              </a:rPr>
              <a:t>I РАЗДЕЛ «О ПРОЕКТЕ»</a:t>
            </a:r>
          </a:p>
        </p:txBody>
      </p: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1028700" y="2792050"/>
            <a:ext cx="5657873" cy="5657850"/>
            <a:chOff x="0" y="0"/>
            <a:chExt cx="6350000" cy="634997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7"/>
              <a:stretch>
                <a:fillRect l="-27745" r="-27745"/>
              </a:stretch>
            </a:blipFill>
          </p:spPr>
        </p:sp>
      </p:grpSp>
      <p:sp>
        <p:nvSpPr>
          <p:cNvPr id="10" name="TextBox 10"/>
          <p:cNvSpPr txBox="1"/>
          <p:nvPr/>
        </p:nvSpPr>
        <p:spPr>
          <a:xfrm>
            <a:off x="7686264" y="2677369"/>
            <a:ext cx="9694041" cy="14266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33"/>
              </a:lnSpc>
            </a:pPr>
            <a:r>
              <a:rPr lang="en-US" sz="2700" dirty="0">
                <a:solidFill>
                  <a:srgbClr val="000000"/>
                </a:solidFill>
                <a:latin typeface="Roboto"/>
              </a:rPr>
              <a:t>Необходимо указать одну или несколько целевых групп - людей, на решение или смягчение проблемы которых направлен проект</a:t>
            </a:r>
            <a:r>
              <a:rPr lang="en-US" sz="2700" dirty="0" smtClean="0">
                <a:solidFill>
                  <a:srgbClr val="000000"/>
                </a:solidFill>
                <a:latin typeface="Roboto"/>
              </a:rPr>
              <a:t>.</a:t>
            </a:r>
            <a:endParaRPr lang="en-US" sz="2700" dirty="0">
              <a:solidFill>
                <a:srgbClr val="000000"/>
              </a:solidFill>
              <a:latin typeface="Roboto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5029200" y="7935587"/>
            <a:ext cx="9995541" cy="20133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60"/>
              </a:lnSpc>
            </a:pPr>
            <a:r>
              <a:rPr lang="en-US" sz="3000" dirty="0">
                <a:solidFill>
                  <a:srgbClr val="000000"/>
                </a:solidFill>
                <a:latin typeface="Roboto Italics"/>
              </a:rPr>
              <a:t>Пример: </a:t>
            </a:r>
          </a:p>
          <a:p>
            <a:pPr marL="647701" lvl="1" indent="-323850">
              <a:lnSpc>
                <a:spcPts val="4260"/>
              </a:lnSpc>
              <a:buFont typeface="Arial"/>
              <a:buChar char="•"/>
            </a:pPr>
            <a:r>
              <a:rPr lang="en-US" sz="3000" dirty="0">
                <a:solidFill>
                  <a:srgbClr val="000000"/>
                </a:solidFill>
                <a:latin typeface="Roboto Italics"/>
              </a:rPr>
              <a:t>Студенты </a:t>
            </a:r>
            <a:r>
              <a:rPr lang="ru-RU" sz="3000" dirty="0" smtClean="0">
                <a:solidFill>
                  <a:srgbClr val="000000"/>
                </a:solidFill>
                <a:latin typeface="Roboto Italics"/>
              </a:rPr>
              <a:t>ССУЗов</a:t>
            </a:r>
            <a:endParaRPr lang="en-US" sz="3000" dirty="0">
              <a:solidFill>
                <a:srgbClr val="000000"/>
              </a:solidFill>
              <a:latin typeface="Roboto Italics"/>
            </a:endParaRPr>
          </a:p>
          <a:p>
            <a:pPr marL="647701" lvl="1" indent="-323850">
              <a:lnSpc>
                <a:spcPts val="4260"/>
              </a:lnSpc>
              <a:buFont typeface="Arial"/>
              <a:buChar char="•"/>
            </a:pPr>
            <a:r>
              <a:rPr lang="en-US" sz="3000" dirty="0">
                <a:solidFill>
                  <a:srgbClr val="000000"/>
                </a:solidFill>
                <a:latin typeface="Roboto Italics"/>
              </a:rPr>
              <a:t>Школьники </a:t>
            </a:r>
            <a:r>
              <a:rPr lang="ru-RU" sz="3000" dirty="0" smtClean="0">
                <a:solidFill>
                  <a:srgbClr val="000000"/>
                </a:solidFill>
                <a:latin typeface="Roboto Italics"/>
              </a:rPr>
              <a:t>9</a:t>
            </a:r>
            <a:r>
              <a:rPr lang="en-US" sz="3000" dirty="0" smtClean="0">
                <a:solidFill>
                  <a:srgbClr val="000000"/>
                </a:solidFill>
                <a:latin typeface="Roboto Italics"/>
              </a:rPr>
              <a:t>-</a:t>
            </a:r>
            <a:r>
              <a:rPr lang="ru-RU" sz="3000" dirty="0" smtClean="0">
                <a:solidFill>
                  <a:srgbClr val="000000"/>
                </a:solidFill>
                <a:latin typeface="Roboto Italics"/>
              </a:rPr>
              <a:t>11</a:t>
            </a:r>
            <a:r>
              <a:rPr lang="en-US" sz="3000" dirty="0" smtClean="0">
                <a:solidFill>
                  <a:srgbClr val="000000"/>
                </a:solidFill>
                <a:latin typeface="Roboto Italics"/>
              </a:rPr>
              <a:t> </a:t>
            </a:r>
            <a:r>
              <a:rPr lang="en-US" sz="3000" dirty="0">
                <a:solidFill>
                  <a:srgbClr val="000000"/>
                </a:solidFill>
                <a:latin typeface="Roboto Italics"/>
              </a:rPr>
              <a:t>классов</a:t>
            </a:r>
          </a:p>
          <a:p>
            <a:pPr algn="ctr">
              <a:lnSpc>
                <a:spcPts val="2840"/>
              </a:lnSpc>
              <a:spcBef>
                <a:spcPct val="0"/>
              </a:spcBef>
            </a:pPr>
            <a:endParaRPr lang="en-US" sz="3000" dirty="0">
              <a:solidFill>
                <a:srgbClr val="000000"/>
              </a:solidFill>
              <a:latin typeface="Roboto Italics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563959" y="5134140"/>
            <a:ext cx="967544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i="1" dirty="0"/>
              <a:t>Типичная ошибка - указать слишком общую формулировку «Дети и подростки</a:t>
            </a:r>
            <a:r>
              <a:rPr lang="ru-RU" sz="2800" i="1" dirty="0" smtClean="0"/>
              <a:t>» (</a:t>
            </a:r>
            <a:r>
              <a:rPr lang="ru-RU" sz="2800" i="1" dirty="0"/>
              <a:t>включающую как детей от 0 до 7 лет, так и подростков от 15 до 18 лет), при этом проект направлен только выпускников школ....</a:t>
            </a:r>
          </a:p>
        </p:txBody>
      </p:sp>
    </p:spTree>
    <p:extLst>
      <p:ext uri="{BB962C8B-B14F-4D97-AF65-F5344CB8AC3E}">
        <p14:creationId xmlns:p14="http://schemas.microsoft.com/office/powerpoint/2010/main" val="35961354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B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361816" y="8799397"/>
            <a:ext cx="1897484" cy="1061551"/>
            <a:chOff x="0" y="0"/>
            <a:chExt cx="726425" cy="406400"/>
          </a:xfrm>
        </p:grpSpPr>
        <p:sp>
          <p:nvSpPr>
            <p:cNvPr id="3" name="Freeform 3"/>
            <p:cNvSpPr/>
            <p:nvPr/>
          </p:nvSpPr>
          <p:spPr>
            <a:xfrm>
              <a:off x="17780" y="22860"/>
              <a:ext cx="701026" cy="360680"/>
            </a:xfrm>
            <a:custGeom>
              <a:avLst/>
              <a:gdLst/>
              <a:ahLst/>
              <a:cxnLst/>
              <a:rect l="l" t="t" r="r" b="b"/>
              <a:pathLst>
                <a:path w="701026" h="360680">
                  <a:moveTo>
                    <a:pt x="701026" y="180340"/>
                  </a:moveTo>
                  <a:cubicBezTo>
                    <a:pt x="701026" y="81280"/>
                    <a:pt x="621016" y="0"/>
                    <a:pt x="520686" y="0"/>
                  </a:cubicBezTo>
                  <a:lnTo>
                    <a:pt x="172720" y="0"/>
                  </a:lnTo>
                  <a:lnTo>
                    <a:pt x="172720" y="1270"/>
                  </a:lnTo>
                  <a:cubicBezTo>
                    <a:pt x="76200" y="5080"/>
                    <a:pt x="0" y="83820"/>
                    <a:pt x="0" y="180340"/>
                  </a:cubicBezTo>
                  <a:cubicBezTo>
                    <a:pt x="0" y="276860"/>
                    <a:pt x="77470" y="355600"/>
                    <a:pt x="172720" y="359410"/>
                  </a:cubicBezTo>
                  <a:lnTo>
                    <a:pt x="172720" y="360680"/>
                  </a:lnTo>
                  <a:lnTo>
                    <a:pt x="520685" y="360680"/>
                  </a:lnTo>
                  <a:cubicBezTo>
                    <a:pt x="619745" y="360680"/>
                    <a:pt x="701025" y="279400"/>
                    <a:pt x="701025" y="180340"/>
                  </a:cubicBezTo>
                  <a:close/>
                </a:path>
              </a:pathLst>
            </a:custGeom>
            <a:solidFill>
              <a:srgbClr val="454699">
                <a:alpha val="7843"/>
              </a:srgbClr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358183" y="8942273"/>
            <a:ext cx="775800" cy="7758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6473625" y="9057715"/>
            <a:ext cx="544916" cy="544916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8184443" y="2311681"/>
            <a:ext cx="9141254" cy="688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80"/>
              </a:lnSpc>
              <a:spcBef>
                <a:spcPct val="0"/>
              </a:spcBef>
            </a:pPr>
            <a:r>
              <a:rPr lang="en-US" sz="4000" dirty="0">
                <a:solidFill>
                  <a:srgbClr val="000000"/>
                </a:solidFill>
                <a:latin typeface="Roboto"/>
              </a:rPr>
              <a:t>Партнёры проекта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29542" y="390696"/>
            <a:ext cx="14370410" cy="12568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10080"/>
              </a:lnSpc>
              <a:spcBef>
                <a:spcPct val="0"/>
              </a:spcBef>
            </a:pPr>
            <a:r>
              <a:rPr lang="en-US" sz="8000" dirty="0">
                <a:solidFill>
                  <a:srgbClr val="050607"/>
                </a:solidFill>
                <a:latin typeface="Roboto" panose="020B0604020202020204" charset="0"/>
                <a:ea typeface="Roboto" panose="020B0604020202020204" charset="0"/>
              </a:rPr>
              <a:t>I РАЗДЕЛ «О ПРОЕКТЕ»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614747" y="3373276"/>
            <a:ext cx="10280646" cy="5847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33"/>
              </a:lnSpc>
            </a:pPr>
            <a:r>
              <a:rPr lang="en-US" sz="2700" dirty="0">
                <a:solidFill>
                  <a:srgbClr val="000000"/>
                </a:solidFill>
                <a:latin typeface="Roboto"/>
              </a:rPr>
              <a:t>В данном разделе нужно указать названия </a:t>
            </a:r>
            <a:r>
              <a:rPr lang="en-US" sz="2700" dirty="0" smtClean="0">
                <a:solidFill>
                  <a:srgbClr val="000000"/>
                </a:solidFill>
                <a:latin typeface="Roboto"/>
              </a:rPr>
              <a:t>организаций</a:t>
            </a:r>
            <a:r>
              <a:rPr lang="ru-RU" sz="2700" dirty="0" smtClean="0">
                <a:solidFill>
                  <a:srgbClr val="000000"/>
                </a:solidFill>
                <a:latin typeface="Roboto"/>
              </a:rPr>
              <a:t> и имена</a:t>
            </a:r>
            <a:r>
              <a:rPr lang="en-US" sz="2700" dirty="0" smtClean="0">
                <a:solidFill>
                  <a:srgbClr val="000000"/>
                </a:solidFill>
                <a:latin typeface="Roboto"/>
              </a:rPr>
              <a:t> </a:t>
            </a:r>
            <a:r>
              <a:rPr lang="ru-RU" sz="2700" dirty="0" smtClean="0">
                <a:solidFill>
                  <a:srgbClr val="000000"/>
                </a:solidFill>
                <a:latin typeface="Roboto"/>
              </a:rPr>
              <a:t>людей</a:t>
            </a:r>
            <a:r>
              <a:rPr lang="en-US" sz="2700" dirty="0" smtClean="0">
                <a:solidFill>
                  <a:srgbClr val="000000"/>
                </a:solidFill>
                <a:latin typeface="Roboto"/>
              </a:rPr>
              <a:t>, </a:t>
            </a:r>
            <a:r>
              <a:rPr lang="en-US" sz="2700" dirty="0">
                <a:solidFill>
                  <a:srgbClr val="000000"/>
                </a:solidFill>
                <a:latin typeface="Roboto"/>
              </a:rPr>
              <a:t>готовых принять участие в реализации заявленного проекта.</a:t>
            </a:r>
          </a:p>
          <a:p>
            <a:pPr>
              <a:lnSpc>
                <a:spcPts val="3833"/>
              </a:lnSpc>
            </a:pPr>
            <a:r>
              <a:rPr lang="en-US" sz="2700" dirty="0">
                <a:solidFill>
                  <a:srgbClr val="000000"/>
                </a:solidFill>
                <a:latin typeface="Roboto"/>
              </a:rPr>
              <a:t> </a:t>
            </a:r>
          </a:p>
          <a:p>
            <a:pPr>
              <a:lnSpc>
                <a:spcPts val="3833"/>
              </a:lnSpc>
            </a:pPr>
            <a:r>
              <a:rPr lang="en-US" sz="2700" dirty="0">
                <a:solidFill>
                  <a:srgbClr val="000000"/>
                </a:solidFill>
                <a:latin typeface="Roboto"/>
              </a:rPr>
              <a:t>Поддержку проекта необходимо подтвердить актуальными документами от указанных </a:t>
            </a:r>
            <a:r>
              <a:rPr lang="en-US" sz="2700" dirty="0" smtClean="0">
                <a:solidFill>
                  <a:srgbClr val="000000"/>
                </a:solidFill>
                <a:latin typeface="Roboto"/>
              </a:rPr>
              <a:t>партнеров</a:t>
            </a:r>
            <a:r>
              <a:rPr lang="ru-RU" sz="2700" dirty="0" smtClean="0">
                <a:solidFill>
                  <a:srgbClr val="000000"/>
                </a:solidFill>
                <a:latin typeface="Roboto"/>
              </a:rPr>
              <a:t>.</a:t>
            </a:r>
          </a:p>
          <a:p>
            <a:pPr>
              <a:lnSpc>
                <a:spcPts val="3833"/>
              </a:lnSpc>
            </a:pPr>
            <a:endParaRPr lang="ru-RU" sz="2700" dirty="0">
              <a:solidFill>
                <a:srgbClr val="000000"/>
              </a:solidFill>
              <a:latin typeface="Roboto"/>
            </a:endParaRPr>
          </a:p>
          <a:p>
            <a:pPr>
              <a:lnSpc>
                <a:spcPts val="3833"/>
              </a:lnSpc>
            </a:pPr>
            <a:r>
              <a:rPr lang="ru-RU" sz="2700" i="1" dirty="0" smtClean="0">
                <a:solidFill>
                  <a:srgbClr val="000000"/>
                </a:solidFill>
                <a:latin typeface="Roboto"/>
              </a:rPr>
              <a:t>В письмах поддержки необходимо отражать реальный вклад партнеров. </a:t>
            </a:r>
            <a:endParaRPr lang="en-US" sz="2700" i="1" dirty="0">
              <a:solidFill>
                <a:srgbClr val="000000"/>
              </a:solidFill>
              <a:latin typeface="Roboto"/>
            </a:endParaRPr>
          </a:p>
          <a:p>
            <a:pPr>
              <a:lnSpc>
                <a:spcPts val="3833"/>
              </a:lnSpc>
            </a:pPr>
            <a:endParaRPr lang="en-US" sz="2700" dirty="0">
              <a:solidFill>
                <a:srgbClr val="000000"/>
              </a:solidFill>
              <a:latin typeface="Roboto"/>
            </a:endParaRPr>
          </a:p>
          <a:p>
            <a:pPr>
              <a:lnSpc>
                <a:spcPts val="3833"/>
              </a:lnSpc>
            </a:pPr>
            <a:endParaRPr lang="en-US" sz="2700" dirty="0">
              <a:solidFill>
                <a:srgbClr val="000000"/>
              </a:solidFill>
              <a:latin typeface="Roboto"/>
            </a:endParaRPr>
          </a:p>
          <a:p>
            <a:pPr>
              <a:lnSpc>
                <a:spcPts val="3833"/>
              </a:lnSpc>
              <a:spcBef>
                <a:spcPct val="0"/>
              </a:spcBef>
            </a:pPr>
            <a:endParaRPr lang="en-US" sz="2700" dirty="0">
              <a:solidFill>
                <a:srgbClr val="000000"/>
              </a:solidFill>
              <a:latin typeface="Roboto"/>
            </a:endParaRPr>
          </a:p>
        </p:txBody>
      </p: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875087" y="3141547"/>
            <a:ext cx="5657873" cy="5657850"/>
            <a:chOff x="0" y="0"/>
            <a:chExt cx="6350000" cy="634997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7"/>
              <a:stretch>
                <a:fillRect l="-24999" r="-24999"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9229514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B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361816" y="8799397"/>
            <a:ext cx="1897484" cy="1061551"/>
            <a:chOff x="0" y="0"/>
            <a:chExt cx="726425" cy="406400"/>
          </a:xfrm>
        </p:grpSpPr>
        <p:sp>
          <p:nvSpPr>
            <p:cNvPr id="3" name="Freeform 3"/>
            <p:cNvSpPr/>
            <p:nvPr/>
          </p:nvSpPr>
          <p:spPr>
            <a:xfrm>
              <a:off x="17780" y="22860"/>
              <a:ext cx="701026" cy="360680"/>
            </a:xfrm>
            <a:custGeom>
              <a:avLst/>
              <a:gdLst/>
              <a:ahLst/>
              <a:cxnLst/>
              <a:rect l="l" t="t" r="r" b="b"/>
              <a:pathLst>
                <a:path w="701026" h="360680">
                  <a:moveTo>
                    <a:pt x="701026" y="180340"/>
                  </a:moveTo>
                  <a:cubicBezTo>
                    <a:pt x="701026" y="81280"/>
                    <a:pt x="621016" y="0"/>
                    <a:pt x="520686" y="0"/>
                  </a:cubicBezTo>
                  <a:lnTo>
                    <a:pt x="172720" y="0"/>
                  </a:lnTo>
                  <a:lnTo>
                    <a:pt x="172720" y="1270"/>
                  </a:lnTo>
                  <a:cubicBezTo>
                    <a:pt x="76200" y="5080"/>
                    <a:pt x="0" y="83820"/>
                    <a:pt x="0" y="180340"/>
                  </a:cubicBezTo>
                  <a:cubicBezTo>
                    <a:pt x="0" y="276860"/>
                    <a:pt x="77470" y="355600"/>
                    <a:pt x="172720" y="359410"/>
                  </a:cubicBezTo>
                  <a:lnTo>
                    <a:pt x="172720" y="360680"/>
                  </a:lnTo>
                  <a:lnTo>
                    <a:pt x="520685" y="360680"/>
                  </a:lnTo>
                  <a:cubicBezTo>
                    <a:pt x="619745" y="360680"/>
                    <a:pt x="701025" y="279400"/>
                    <a:pt x="701025" y="180340"/>
                  </a:cubicBezTo>
                  <a:close/>
                </a:path>
              </a:pathLst>
            </a:custGeom>
            <a:solidFill>
              <a:srgbClr val="454699">
                <a:alpha val="7843"/>
              </a:srgbClr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358183" y="8942273"/>
            <a:ext cx="775800" cy="7758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6473625" y="9057715"/>
            <a:ext cx="544916" cy="544916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6258121" y="1947785"/>
            <a:ext cx="10552371" cy="616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70"/>
              </a:lnSpc>
              <a:spcBef>
                <a:spcPct val="0"/>
              </a:spcBef>
            </a:pPr>
            <a:r>
              <a:rPr lang="en-US" sz="3500" dirty="0" smtClean="0">
                <a:solidFill>
                  <a:srgbClr val="000000"/>
                </a:solidFill>
                <a:latin typeface="Roboto"/>
              </a:rPr>
              <a:t>Обоснование </a:t>
            </a:r>
            <a:r>
              <a:rPr lang="en-US" sz="3500" dirty="0">
                <a:solidFill>
                  <a:srgbClr val="000000"/>
                </a:solidFill>
                <a:latin typeface="Roboto"/>
              </a:rPr>
              <a:t>социальной значимости проекта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133599" y="222128"/>
            <a:ext cx="13530151" cy="12278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10080"/>
              </a:lnSpc>
              <a:spcBef>
                <a:spcPct val="0"/>
              </a:spcBef>
            </a:pPr>
            <a:r>
              <a:rPr lang="en-US" sz="8000" dirty="0">
                <a:solidFill>
                  <a:srgbClr val="050607"/>
                </a:solidFill>
                <a:latin typeface="Roboto" panose="020B0604020202020204" charset="0"/>
                <a:ea typeface="Roboto" panose="020B0604020202020204" charset="0"/>
              </a:rPr>
              <a:t>I РАЗДЕЛ «О ПРОЕКТЕ»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220646" y="6991147"/>
            <a:ext cx="8991600" cy="19492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833"/>
              </a:lnSpc>
              <a:spcBef>
                <a:spcPct val="0"/>
              </a:spcBef>
            </a:pPr>
            <a:r>
              <a:rPr lang="ru-RU" sz="2700" dirty="0" smtClean="0">
                <a:solidFill>
                  <a:srgbClr val="000000"/>
                </a:solidFill>
                <a:latin typeface="Roboto"/>
              </a:rPr>
              <a:t>Возможно </a:t>
            </a:r>
            <a:r>
              <a:rPr lang="en-US" sz="2700" dirty="0" smtClean="0">
                <a:solidFill>
                  <a:srgbClr val="000000"/>
                </a:solidFill>
                <a:latin typeface="Roboto"/>
              </a:rPr>
              <a:t>представить </a:t>
            </a:r>
            <a:r>
              <a:rPr lang="en-US" sz="2700" dirty="0">
                <a:solidFill>
                  <a:srgbClr val="000000"/>
                </a:solidFill>
                <a:latin typeface="Roboto"/>
              </a:rPr>
              <a:t>статистическую информацию, </a:t>
            </a:r>
            <a:r>
              <a:rPr lang="ru-RU" sz="2700" dirty="0" smtClean="0">
                <a:solidFill>
                  <a:srgbClr val="000000"/>
                </a:solidFill>
                <a:latin typeface="Roboto"/>
              </a:rPr>
              <a:t>ссылки на СМИ, подтверждающие данную информацию</a:t>
            </a:r>
            <a:endParaRPr lang="en-US" sz="2700" dirty="0">
              <a:solidFill>
                <a:srgbClr val="000000"/>
              </a:solidFill>
              <a:latin typeface="Roboto"/>
            </a:endParaRPr>
          </a:p>
          <a:p>
            <a:pPr algn="ctr">
              <a:lnSpc>
                <a:spcPts val="3833"/>
              </a:lnSpc>
              <a:spcBef>
                <a:spcPct val="0"/>
              </a:spcBef>
            </a:pPr>
            <a:endParaRPr lang="en-US" sz="2700" dirty="0">
              <a:solidFill>
                <a:srgbClr val="000000"/>
              </a:solidFill>
              <a:latin typeface="Roboto"/>
            </a:endParaRPr>
          </a:p>
        </p:txBody>
      </p: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533400" y="3873210"/>
            <a:ext cx="4038600" cy="4038583"/>
            <a:chOff x="-208103" y="-2689351"/>
            <a:chExt cx="6350000" cy="6349974"/>
          </a:xfrm>
        </p:grpSpPr>
        <p:sp>
          <p:nvSpPr>
            <p:cNvPr id="10" name="Freeform 10"/>
            <p:cNvSpPr/>
            <p:nvPr/>
          </p:nvSpPr>
          <p:spPr>
            <a:xfrm>
              <a:off x="-208103" y="-2689351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7"/>
              <a:stretch>
                <a:fillRect l="-24976" r="-24976"/>
              </a:stretch>
            </a:blipFill>
          </p:spPr>
        </p:sp>
      </p:grpSp>
      <p:sp>
        <p:nvSpPr>
          <p:cNvPr id="11" name="Прямоугольник 10"/>
          <p:cNvSpPr/>
          <p:nvPr/>
        </p:nvSpPr>
        <p:spPr>
          <a:xfrm>
            <a:off x="5638800" y="3156520"/>
            <a:ext cx="41148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000000"/>
                </a:solidFill>
                <a:latin typeface="Roboto"/>
              </a:rPr>
              <a:t>описать общую картину текущего состояния выбранной для реализации проекта сферы на выбранной </a:t>
            </a:r>
            <a:r>
              <a:rPr lang="ru-RU" sz="2800" dirty="0" smtClean="0">
                <a:solidFill>
                  <a:srgbClr val="000000"/>
                </a:solidFill>
                <a:latin typeface="Roboto"/>
              </a:rPr>
              <a:t>территории</a:t>
            </a:r>
            <a:endParaRPr lang="ru-RU" sz="28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2517608" y="3105909"/>
            <a:ext cx="4191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000000"/>
                </a:solidFill>
                <a:latin typeface="Roboto"/>
              </a:rPr>
              <a:t>сформулировать социально значимые проблемы, на решение или сглаживание которых направлен проект;</a:t>
            </a:r>
            <a:endParaRPr lang="ru-RU" sz="28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762000" y="9302174"/>
            <a:ext cx="6377067" cy="5379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3833"/>
              </a:lnSpc>
              <a:spcBef>
                <a:spcPct val="0"/>
              </a:spcBef>
            </a:pPr>
            <a:r>
              <a:rPr lang="en-US" sz="2500" dirty="0">
                <a:solidFill>
                  <a:srgbClr val="000000"/>
                </a:solidFill>
                <a:latin typeface="Roboto Italics"/>
              </a:rPr>
              <a:t>Старайтесь избегать общих фраз и цитат.</a:t>
            </a:r>
          </a:p>
        </p:txBody>
      </p:sp>
    </p:spTree>
    <p:extLst>
      <p:ext uri="{BB962C8B-B14F-4D97-AF65-F5344CB8AC3E}">
        <p14:creationId xmlns:p14="http://schemas.microsoft.com/office/powerpoint/2010/main" val="41230308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B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361816" y="8799397"/>
            <a:ext cx="1897484" cy="1061551"/>
            <a:chOff x="0" y="0"/>
            <a:chExt cx="726425" cy="406400"/>
          </a:xfrm>
        </p:grpSpPr>
        <p:sp>
          <p:nvSpPr>
            <p:cNvPr id="3" name="Freeform 3"/>
            <p:cNvSpPr/>
            <p:nvPr/>
          </p:nvSpPr>
          <p:spPr>
            <a:xfrm>
              <a:off x="17780" y="22860"/>
              <a:ext cx="701026" cy="360680"/>
            </a:xfrm>
            <a:custGeom>
              <a:avLst/>
              <a:gdLst/>
              <a:ahLst/>
              <a:cxnLst/>
              <a:rect l="l" t="t" r="r" b="b"/>
              <a:pathLst>
                <a:path w="701026" h="360680">
                  <a:moveTo>
                    <a:pt x="701026" y="180340"/>
                  </a:moveTo>
                  <a:cubicBezTo>
                    <a:pt x="701026" y="81280"/>
                    <a:pt x="621016" y="0"/>
                    <a:pt x="520686" y="0"/>
                  </a:cubicBezTo>
                  <a:lnTo>
                    <a:pt x="172720" y="0"/>
                  </a:lnTo>
                  <a:lnTo>
                    <a:pt x="172720" y="1270"/>
                  </a:lnTo>
                  <a:cubicBezTo>
                    <a:pt x="76200" y="5080"/>
                    <a:pt x="0" y="83820"/>
                    <a:pt x="0" y="180340"/>
                  </a:cubicBezTo>
                  <a:cubicBezTo>
                    <a:pt x="0" y="276860"/>
                    <a:pt x="77470" y="355600"/>
                    <a:pt x="172720" y="359410"/>
                  </a:cubicBezTo>
                  <a:lnTo>
                    <a:pt x="172720" y="360680"/>
                  </a:lnTo>
                  <a:lnTo>
                    <a:pt x="520685" y="360680"/>
                  </a:lnTo>
                  <a:cubicBezTo>
                    <a:pt x="619745" y="360680"/>
                    <a:pt x="701025" y="279400"/>
                    <a:pt x="701025" y="180340"/>
                  </a:cubicBezTo>
                  <a:close/>
                </a:path>
              </a:pathLst>
            </a:custGeom>
            <a:solidFill>
              <a:srgbClr val="454699">
                <a:alpha val="7843"/>
              </a:srgbClr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358183" y="8942273"/>
            <a:ext cx="775800" cy="7758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6473625" y="9057715"/>
            <a:ext cx="544916" cy="544916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6193712" y="1702221"/>
            <a:ext cx="10552371" cy="616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70"/>
              </a:lnSpc>
              <a:spcBef>
                <a:spcPct val="0"/>
              </a:spcBef>
            </a:pPr>
            <a:r>
              <a:rPr lang="en-US" sz="3500" dirty="0">
                <a:solidFill>
                  <a:srgbClr val="000000"/>
                </a:solidFill>
                <a:latin typeface="Roboto"/>
              </a:rPr>
              <a:t>Обоснование социальной значимости проекта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293341" y="222128"/>
            <a:ext cx="14370410" cy="12568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10080"/>
              </a:lnSpc>
              <a:spcBef>
                <a:spcPct val="0"/>
              </a:spcBef>
            </a:pPr>
            <a:r>
              <a:rPr lang="en-US" sz="8000" dirty="0">
                <a:solidFill>
                  <a:srgbClr val="050607"/>
                </a:solidFill>
                <a:latin typeface="Roboto" panose="020B0604020202020204" charset="0"/>
                <a:ea typeface="Roboto" panose="020B0604020202020204" charset="0"/>
              </a:rPr>
              <a:t>I РАЗДЕЛ «О ПРОЕКТЕ»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118928" y="2722828"/>
            <a:ext cx="12701939" cy="3218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33"/>
              </a:lnSpc>
            </a:pPr>
            <a:r>
              <a:rPr lang="en-US" sz="2700" dirty="0">
                <a:solidFill>
                  <a:srgbClr val="000000"/>
                </a:solidFill>
                <a:latin typeface="Roboto Italics"/>
              </a:rPr>
              <a:t>Пример:</a:t>
            </a:r>
          </a:p>
          <a:p>
            <a:pPr>
              <a:lnSpc>
                <a:spcPts val="3549"/>
              </a:lnSpc>
            </a:pPr>
            <a:r>
              <a:rPr lang="en-US" sz="2499" dirty="0">
                <a:solidFill>
                  <a:srgbClr val="000000"/>
                </a:solidFill>
                <a:latin typeface="Roboto Italics"/>
              </a:rPr>
              <a:t>Всероссийский центр изучения общественного мнения (ВЦИОМ) и Музей современной истории России в </a:t>
            </a:r>
            <a:r>
              <a:rPr lang="en-US" sz="2499" dirty="0" smtClean="0">
                <a:solidFill>
                  <a:srgbClr val="000000"/>
                </a:solidFill>
                <a:latin typeface="Roboto Italics"/>
              </a:rPr>
              <a:t>20</a:t>
            </a:r>
            <a:r>
              <a:rPr lang="ru-RU" sz="2499" dirty="0" smtClean="0">
                <a:solidFill>
                  <a:srgbClr val="000000"/>
                </a:solidFill>
                <a:latin typeface="Roboto Italics"/>
              </a:rPr>
              <a:t>20</a:t>
            </a:r>
            <a:r>
              <a:rPr lang="en-US" sz="2499" dirty="0" smtClean="0">
                <a:solidFill>
                  <a:srgbClr val="000000"/>
                </a:solidFill>
                <a:latin typeface="Roboto Italics"/>
              </a:rPr>
              <a:t> </a:t>
            </a:r>
            <a:r>
              <a:rPr lang="en-US" sz="2499" dirty="0">
                <a:solidFill>
                  <a:srgbClr val="000000"/>
                </a:solidFill>
                <a:latin typeface="Roboto Italics"/>
              </a:rPr>
              <a:t>года провели исследование по оценке знаний россиян в области истории. </a:t>
            </a:r>
            <a:r>
              <a:rPr lang="en-US" sz="2499" dirty="0" smtClean="0">
                <a:solidFill>
                  <a:srgbClr val="000000"/>
                </a:solidFill>
                <a:latin typeface="Roboto Italics"/>
              </a:rPr>
              <a:t>Результаты </a:t>
            </a:r>
            <a:r>
              <a:rPr lang="en-US" sz="2499" dirty="0">
                <a:solidFill>
                  <a:srgbClr val="000000"/>
                </a:solidFill>
                <a:latin typeface="Roboto Italics"/>
              </a:rPr>
              <a:t>национального исследования качества образования (НИКО) </a:t>
            </a:r>
            <a:r>
              <a:rPr lang="en-US" sz="2499" dirty="0" smtClean="0">
                <a:solidFill>
                  <a:srgbClr val="000000"/>
                </a:solidFill>
                <a:latin typeface="Roboto Italics"/>
              </a:rPr>
              <a:t>20</a:t>
            </a:r>
            <a:r>
              <a:rPr lang="ru-RU" sz="2499" dirty="0" smtClean="0">
                <a:solidFill>
                  <a:srgbClr val="000000"/>
                </a:solidFill>
                <a:latin typeface="Roboto Italics"/>
              </a:rPr>
              <a:t>20</a:t>
            </a:r>
            <a:r>
              <a:rPr lang="en-US" sz="2499" dirty="0" smtClean="0">
                <a:solidFill>
                  <a:srgbClr val="000000"/>
                </a:solidFill>
                <a:latin typeface="Roboto Italics"/>
              </a:rPr>
              <a:t> </a:t>
            </a:r>
            <a:r>
              <a:rPr lang="en-US" sz="2499" dirty="0">
                <a:solidFill>
                  <a:srgbClr val="000000"/>
                </a:solidFill>
                <a:latin typeface="Roboto Italics"/>
              </a:rPr>
              <a:t>года показали, что школьники хуже всего знают историю своих регионов</a:t>
            </a:r>
            <a:r>
              <a:rPr lang="en-US" sz="2499" dirty="0" smtClean="0">
                <a:solidFill>
                  <a:srgbClr val="000000"/>
                </a:solidFill>
                <a:latin typeface="Roboto Italics"/>
              </a:rPr>
              <a:t>....</a:t>
            </a:r>
            <a:r>
              <a:rPr lang="ru-RU" sz="2499" dirty="0" smtClean="0">
                <a:solidFill>
                  <a:srgbClr val="000000"/>
                </a:solidFill>
                <a:latin typeface="Roboto Italics"/>
              </a:rPr>
              <a:t> (ссылка на результаты исследования - урокистории2020.ру)……….</a:t>
            </a:r>
            <a:endParaRPr lang="en-US" sz="2499" dirty="0">
              <a:solidFill>
                <a:srgbClr val="000000"/>
              </a:solidFill>
              <a:latin typeface="Roboto Italics"/>
            </a:endParaRPr>
          </a:p>
          <a:p>
            <a:pPr>
              <a:lnSpc>
                <a:spcPts val="3833"/>
              </a:lnSpc>
              <a:spcBef>
                <a:spcPct val="0"/>
              </a:spcBef>
            </a:pPr>
            <a:endParaRPr lang="en-US" sz="2499" dirty="0">
              <a:solidFill>
                <a:srgbClr val="000000"/>
              </a:solidFill>
              <a:latin typeface="Roboto Italics"/>
            </a:endParaRPr>
          </a:p>
        </p:txBody>
      </p: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476657" y="3622390"/>
            <a:ext cx="3875302" cy="3875286"/>
            <a:chOff x="0" y="0"/>
            <a:chExt cx="6350000" cy="634997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7"/>
              <a:stretch>
                <a:fillRect l="-24976" r="-24976"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20098747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B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462681" y="8942635"/>
            <a:ext cx="1897484" cy="1061551"/>
            <a:chOff x="0" y="0"/>
            <a:chExt cx="726425" cy="406400"/>
          </a:xfrm>
        </p:grpSpPr>
        <p:sp>
          <p:nvSpPr>
            <p:cNvPr id="3" name="Freeform 3"/>
            <p:cNvSpPr/>
            <p:nvPr/>
          </p:nvSpPr>
          <p:spPr>
            <a:xfrm>
              <a:off x="17780" y="22860"/>
              <a:ext cx="701026" cy="360680"/>
            </a:xfrm>
            <a:custGeom>
              <a:avLst/>
              <a:gdLst/>
              <a:ahLst/>
              <a:cxnLst/>
              <a:rect l="l" t="t" r="r" b="b"/>
              <a:pathLst>
                <a:path w="701026" h="360680">
                  <a:moveTo>
                    <a:pt x="701026" y="180340"/>
                  </a:moveTo>
                  <a:cubicBezTo>
                    <a:pt x="701026" y="81280"/>
                    <a:pt x="621016" y="0"/>
                    <a:pt x="520686" y="0"/>
                  </a:cubicBezTo>
                  <a:lnTo>
                    <a:pt x="172720" y="0"/>
                  </a:lnTo>
                  <a:lnTo>
                    <a:pt x="172720" y="1270"/>
                  </a:lnTo>
                  <a:cubicBezTo>
                    <a:pt x="76200" y="5080"/>
                    <a:pt x="0" y="83820"/>
                    <a:pt x="0" y="180340"/>
                  </a:cubicBezTo>
                  <a:cubicBezTo>
                    <a:pt x="0" y="276860"/>
                    <a:pt x="77470" y="355600"/>
                    <a:pt x="172720" y="359410"/>
                  </a:cubicBezTo>
                  <a:lnTo>
                    <a:pt x="172720" y="360680"/>
                  </a:lnTo>
                  <a:lnTo>
                    <a:pt x="520685" y="360680"/>
                  </a:lnTo>
                  <a:cubicBezTo>
                    <a:pt x="619745" y="360680"/>
                    <a:pt x="701025" y="279400"/>
                    <a:pt x="701025" y="180340"/>
                  </a:cubicBezTo>
                  <a:close/>
                </a:path>
              </a:pathLst>
            </a:custGeom>
            <a:solidFill>
              <a:srgbClr val="454699">
                <a:alpha val="7843"/>
              </a:srgbClr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6411423" y="9085510"/>
            <a:ext cx="775800" cy="775800"/>
            <a:chOff x="0" y="0"/>
            <a:chExt cx="1034400" cy="1034400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034400" cy="10344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53923" y="153923"/>
              <a:ext cx="726554" cy="726554"/>
            </a:xfrm>
            <a:prstGeom prst="rect">
              <a:avLst/>
            </a:prstGeom>
          </p:spPr>
        </p:pic>
      </p:grpSp>
      <p:sp>
        <p:nvSpPr>
          <p:cNvPr id="7" name="AutoShape 7"/>
          <p:cNvSpPr/>
          <p:nvPr/>
        </p:nvSpPr>
        <p:spPr>
          <a:xfrm>
            <a:off x="0" y="0"/>
            <a:ext cx="7059329" cy="10287000"/>
          </a:xfrm>
          <a:prstGeom prst="rect">
            <a:avLst/>
          </a:prstGeom>
          <a:solidFill>
            <a:srgbClr val="F8F4EB"/>
          </a:solidFill>
        </p:spPr>
      </p:sp>
      <p:grpSp>
        <p:nvGrpSpPr>
          <p:cNvPr id="8" name="Group 8"/>
          <p:cNvGrpSpPr/>
          <p:nvPr/>
        </p:nvGrpSpPr>
        <p:grpSpPr>
          <a:xfrm>
            <a:off x="8110036" y="5143500"/>
            <a:ext cx="9250129" cy="4752029"/>
            <a:chOff x="0" y="0"/>
            <a:chExt cx="12333506" cy="6336039"/>
          </a:xfrm>
        </p:grpSpPr>
        <p:sp>
          <p:nvSpPr>
            <p:cNvPr id="9" name="TextBox 9"/>
            <p:cNvSpPr txBox="1"/>
            <p:nvPr/>
          </p:nvSpPr>
          <p:spPr>
            <a:xfrm>
              <a:off x="0" y="43812"/>
              <a:ext cx="12333506" cy="7301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4410"/>
                </a:lnSpc>
                <a:spcBef>
                  <a:spcPct val="0"/>
                </a:spcBef>
              </a:pPr>
              <a:r>
                <a:rPr lang="en-US" sz="3500" dirty="0">
                  <a:solidFill>
                    <a:srgbClr val="050607"/>
                  </a:solidFill>
                  <a:latin typeface="Roboto" panose="020B0604020202020204" charset="0"/>
                  <a:ea typeface="Roboto" panose="020B0604020202020204" charset="0"/>
                </a:rPr>
                <a:t>Как подтверждается информация? 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1011960"/>
              <a:ext cx="12333506" cy="53240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549"/>
                </a:lnSpc>
              </a:pPr>
              <a:r>
                <a:rPr lang="en-US" sz="2500" dirty="0">
                  <a:solidFill>
                    <a:srgbClr val="050607"/>
                  </a:solidFill>
                  <a:latin typeface="Roboto"/>
                </a:rPr>
                <a:t>1) Привести результаты собственных исследований целевой группы: наблюдения, опросы, интервью, а также результаты сторонних исследований со ссылками на источники.  </a:t>
              </a:r>
            </a:p>
            <a:p>
              <a:pPr>
                <a:lnSpc>
                  <a:spcPts val="3549"/>
                </a:lnSpc>
              </a:pPr>
              <a:r>
                <a:rPr lang="en-US" sz="2499" dirty="0">
                  <a:solidFill>
                    <a:srgbClr val="050607"/>
                  </a:solidFill>
                  <a:latin typeface="Roboto"/>
                </a:rPr>
                <a:t>2) Указать конкретные результаты из СМИ, выдержки из официальной статистики, сведения органов власти, которые касаются выбранной целевой группы на выбранной территории, обязательно сопроводив информацию ссылками на источники.</a:t>
              </a:r>
            </a:p>
            <a:p>
              <a:pPr marL="0" lvl="0" indent="0" algn="l">
                <a:lnSpc>
                  <a:spcPts val="3550"/>
                </a:lnSpc>
                <a:spcBef>
                  <a:spcPct val="0"/>
                </a:spcBef>
              </a:pPr>
              <a:endParaRPr lang="en-US" sz="2499" dirty="0">
                <a:solidFill>
                  <a:srgbClr val="050607"/>
                </a:solidFill>
                <a:latin typeface="Roboto"/>
              </a:endParaRPr>
            </a:p>
          </p:txBody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1396723" y="5621135"/>
            <a:ext cx="3796774" cy="3796759"/>
            <a:chOff x="0" y="0"/>
            <a:chExt cx="6350000" cy="634997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7"/>
              <a:stretch>
                <a:fillRect l="-32644" r="-32644"/>
              </a:stretch>
            </a:blipFill>
          </p:spPr>
        </p:sp>
      </p:grpSp>
      <p:sp>
        <p:nvSpPr>
          <p:cNvPr id="13" name="TextBox 13"/>
          <p:cNvSpPr txBox="1"/>
          <p:nvPr/>
        </p:nvSpPr>
        <p:spPr>
          <a:xfrm>
            <a:off x="743807" y="2241505"/>
            <a:ext cx="6137110" cy="24625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500"/>
              </a:lnSpc>
              <a:spcBef>
                <a:spcPct val="0"/>
              </a:spcBef>
            </a:pPr>
            <a:r>
              <a:rPr lang="en-US" sz="5000" spc="-50" dirty="0">
                <a:solidFill>
                  <a:srgbClr val="336699"/>
                </a:solidFill>
                <a:latin typeface="Roboto" panose="020B0604020202020204" charset="0"/>
                <a:ea typeface="Roboto" panose="020B0604020202020204" charset="0"/>
              </a:rPr>
              <a:t>Обоснование проблемы целевой группы 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8110036" y="818100"/>
            <a:ext cx="4230421" cy="3997246"/>
            <a:chOff x="0" y="-19050"/>
            <a:chExt cx="5640562" cy="5329662"/>
          </a:xfrm>
        </p:grpSpPr>
        <p:sp>
          <p:nvSpPr>
            <p:cNvPr id="15" name="TextBox 15"/>
            <p:cNvSpPr txBox="1"/>
            <p:nvPr/>
          </p:nvSpPr>
          <p:spPr>
            <a:xfrm>
              <a:off x="0" y="-19050"/>
              <a:ext cx="5640562" cy="7301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410"/>
                </a:lnSpc>
                <a:spcBef>
                  <a:spcPct val="0"/>
                </a:spcBef>
              </a:pPr>
              <a:endParaRPr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1029268"/>
              <a:ext cx="5640562" cy="42813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550"/>
                </a:lnSpc>
                <a:spcBef>
                  <a:spcPct val="0"/>
                </a:spcBef>
              </a:pPr>
              <a:r>
                <a:rPr lang="en-US" sz="2800" b="1" dirty="0"/>
                <a:t>Каких людей касается эта проблема? </a:t>
              </a:r>
              <a:r>
                <a:rPr lang="en-US" sz="2800" dirty="0"/>
                <a:t>коротко описать целевую группу: ее состав и количество представителей  на конкретной территории реализации проекта 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3363467" y="878227"/>
            <a:ext cx="3996698" cy="3957765"/>
            <a:chOff x="0" y="43812"/>
            <a:chExt cx="5328931" cy="5277019"/>
          </a:xfrm>
        </p:grpSpPr>
        <p:sp>
          <p:nvSpPr>
            <p:cNvPr id="18" name="TextBox 18"/>
            <p:cNvSpPr txBox="1"/>
            <p:nvPr/>
          </p:nvSpPr>
          <p:spPr>
            <a:xfrm>
              <a:off x="0" y="43812"/>
              <a:ext cx="5328931" cy="7301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4410"/>
                </a:lnSpc>
                <a:spcBef>
                  <a:spcPct val="0"/>
                </a:spcBef>
              </a:pPr>
              <a:endParaRPr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1011960"/>
              <a:ext cx="5328931" cy="43088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550"/>
                </a:lnSpc>
                <a:spcBef>
                  <a:spcPct val="0"/>
                </a:spcBef>
              </a:pPr>
              <a:r>
                <a:rPr lang="en-US" sz="2500" b="1" dirty="0">
                  <a:solidFill>
                    <a:srgbClr val="050607"/>
                  </a:solidFill>
                  <a:latin typeface="Roboto"/>
                </a:rPr>
                <a:t>В чем заключается проблема? </a:t>
              </a:r>
              <a:r>
                <a:rPr lang="en-US" sz="2500" dirty="0">
                  <a:solidFill>
                    <a:srgbClr val="050607"/>
                  </a:solidFill>
                  <a:latin typeface="Roboto"/>
                </a:rPr>
                <a:t>Важно описать, что сейчас не устраивает конкретную целевую группу и какие причины существования этой проблемы? </a:t>
              </a:r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2219962" y="96485"/>
            <a:ext cx="14370410" cy="12278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079"/>
              </a:lnSpc>
            </a:pPr>
            <a:r>
              <a:rPr lang="en-US" sz="8000" dirty="0">
                <a:solidFill>
                  <a:srgbClr val="050607"/>
                </a:solidFill>
                <a:latin typeface="Roboto" panose="020B0604020202020204" charset="0"/>
                <a:ea typeface="Roboto" panose="020B0604020202020204" charset="0"/>
              </a:rPr>
              <a:t>I РАЗДЕЛ «О ПРОЕКТЕ</a:t>
            </a:r>
            <a:r>
              <a:rPr lang="en-US" sz="8000" dirty="0" smtClean="0">
                <a:solidFill>
                  <a:srgbClr val="050607"/>
                </a:solidFill>
                <a:latin typeface="Roboto" panose="020B0604020202020204" charset="0"/>
                <a:ea typeface="Roboto" panose="020B0604020202020204" charset="0"/>
              </a:rPr>
              <a:t>»</a:t>
            </a:r>
            <a:endParaRPr lang="en-US" sz="8000" dirty="0">
              <a:solidFill>
                <a:srgbClr val="050607"/>
              </a:solidFill>
              <a:latin typeface="Roboto" panose="020B0604020202020204" charset="0"/>
              <a:ea typeface="Roboto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44696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B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361816" y="8799397"/>
            <a:ext cx="1897484" cy="1061551"/>
            <a:chOff x="0" y="0"/>
            <a:chExt cx="726425" cy="406400"/>
          </a:xfrm>
        </p:grpSpPr>
        <p:sp>
          <p:nvSpPr>
            <p:cNvPr id="3" name="Freeform 3"/>
            <p:cNvSpPr/>
            <p:nvPr/>
          </p:nvSpPr>
          <p:spPr>
            <a:xfrm>
              <a:off x="17780" y="22860"/>
              <a:ext cx="701026" cy="360680"/>
            </a:xfrm>
            <a:custGeom>
              <a:avLst/>
              <a:gdLst/>
              <a:ahLst/>
              <a:cxnLst/>
              <a:rect l="l" t="t" r="r" b="b"/>
              <a:pathLst>
                <a:path w="701026" h="360680">
                  <a:moveTo>
                    <a:pt x="701026" y="180340"/>
                  </a:moveTo>
                  <a:cubicBezTo>
                    <a:pt x="701026" y="81280"/>
                    <a:pt x="621016" y="0"/>
                    <a:pt x="520686" y="0"/>
                  </a:cubicBezTo>
                  <a:lnTo>
                    <a:pt x="172720" y="0"/>
                  </a:lnTo>
                  <a:lnTo>
                    <a:pt x="172720" y="1270"/>
                  </a:lnTo>
                  <a:cubicBezTo>
                    <a:pt x="76200" y="5080"/>
                    <a:pt x="0" y="83820"/>
                    <a:pt x="0" y="180340"/>
                  </a:cubicBezTo>
                  <a:cubicBezTo>
                    <a:pt x="0" y="276860"/>
                    <a:pt x="77470" y="355600"/>
                    <a:pt x="172720" y="359410"/>
                  </a:cubicBezTo>
                  <a:lnTo>
                    <a:pt x="172720" y="360680"/>
                  </a:lnTo>
                  <a:lnTo>
                    <a:pt x="520685" y="360680"/>
                  </a:lnTo>
                  <a:cubicBezTo>
                    <a:pt x="619745" y="360680"/>
                    <a:pt x="701025" y="279400"/>
                    <a:pt x="701025" y="180340"/>
                  </a:cubicBezTo>
                  <a:close/>
                </a:path>
              </a:pathLst>
            </a:custGeom>
            <a:solidFill>
              <a:srgbClr val="454699">
                <a:alpha val="7843"/>
              </a:srgbClr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358183" y="8942273"/>
            <a:ext cx="775800" cy="7758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6473625" y="9057715"/>
            <a:ext cx="544916" cy="544916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7023728" y="2032035"/>
            <a:ext cx="9722355" cy="616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70"/>
              </a:lnSpc>
              <a:spcBef>
                <a:spcPct val="0"/>
              </a:spcBef>
            </a:pPr>
            <a:r>
              <a:rPr lang="en-US" sz="3500" dirty="0">
                <a:solidFill>
                  <a:srgbClr val="000000"/>
                </a:solidFill>
                <a:latin typeface="Roboto"/>
              </a:rPr>
              <a:t> Цель проекта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293341" y="222128"/>
            <a:ext cx="14370410" cy="12568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10080"/>
              </a:lnSpc>
              <a:spcBef>
                <a:spcPct val="0"/>
              </a:spcBef>
            </a:pPr>
            <a:r>
              <a:rPr lang="en-US" sz="8000" dirty="0">
                <a:solidFill>
                  <a:srgbClr val="050607"/>
                </a:solidFill>
                <a:latin typeface="Roboto" panose="020B0604020202020204" charset="0"/>
                <a:ea typeface="Roboto" panose="020B0604020202020204" charset="0"/>
              </a:rPr>
              <a:t>I РАЗДЕЛ «О ПРОЕКТЕ»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913790" y="2915682"/>
            <a:ext cx="10609723" cy="43632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33"/>
              </a:lnSpc>
            </a:pPr>
            <a:r>
              <a:rPr lang="en-US" sz="2700" dirty="0">
                <a:solidFill>
                  <a:srgbClr val="000000"/>
                </a:solidFill>
                <a:latin typeface="Roboto"/>
              </a:rPr>
              <a:t>Цель должна быть напрямую связана с целевой группой, направлена на решение или смягчение актуальной социальной проблемы этой целевой группы и достижимы к моменту завершения проекта.</a:t>
            </a:r>
          </a:p>
          <a:p>
            <a:pPr>
              <a:lnSpc>
                <a:spcPts val="3833"/>
              </a:lnSpc>
            </a:pPr>
            <a:endParaRPr lang="en-US" sz="2700" dirty="0">
              <a:solidFill>
                <a:srgbClr val="000000"/>
              </a:solidFill>
              <a:latin typeface="Roboto"/>
            </a:endParaRPr>
          </a:p>
          <a:p>
            <a:pPr>
              <a:lnSpc>
                <a:spcPts val="3833"/>
              </a:lnSpc>
            </a:pPr>
            <a:endParaRPr lang="en-US" sz="2700" dirty="0">
              <a:solidFill>
                <a:srgbClr val="000000"/>
              </a:solidFill>
              <a:latin typeface="Roboto"/>
            </a:endParaRPr>
          </a:p>
          <a:p>
            <a:pPr>
              <a:lnSpc>
                <a:spcPts val="3833"/>
              </a:lnSpc>
            </a:pPr>
            <a:r>
              <a:rPr lang="en-US" sz="2700" dirty="0">
                <a:solidFill>
                  <a:srgbClr val="000000"/>
                </a:solidFill>
                <a:latin typeface="Roboto"/>
              </a:rPr>
              <a:t>Важно избегать общих фраз, формулировка должна быть максимально конкретной.</a:t>
            </a:r>
          </a:p>
          <a:p>
            <a:pPr>
              <a:lnSpc>
                <a:spcPts val="3833"/>
              </a:lnSpc>
              <a:spcBef>
                <a:spcPct val="0"/>
              </a:spcBef>
            </a:pPr>
            <a:endParaRPr lang="en-US" sz="2700" dirty="0">
              <a:solidFill>
                <a:srgbClr val="000000"/>
              </a:solidFill>
              <a:latin typeface="Roboto"/>
            </a:endParaRPr>
          </a:p>
        </p:txBody>
      </p: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722450" y="1831972"/>
            <a:ext cx="4644870" cy="4644851"/>
            <a:chOff x="0" y="0"/>
            <a:chExt cx="6350000" cy="634997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7"/>
              <a:stretch>
                <a:fillRect l="-25117" r="-25117"/>
              </a:stretch>
            </a:blipFill>
          </p:spPr>
        </p:sp>
      </p:grpSp>
      <p:sp>
        <p:nvSpPr>
          <p:cNvPr id="11" name="TextBox 11"/>
          <p:cNvSpPr txBox="1"/>
          <p:nvPr/>
        </p:nvSpPr>
        <p:spPr>
          <a:xfrm>
            <a:off x="722450" y="7611948"/>
            <a:ext cx="15256851" cy="13465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49"/>
              </a:lnSpc>
              <a:spcBef>
                <a:spcPct val="0"/>
              </a:spcBef>
            </a:pPr>
            <a:r>
              <a:rPr lang="en-US" sz="2499" dirty="0">
                <a:solidFill>
                  <a:srgbClr val="000000"/>
                </a:solidFill>
                <a:latin typeface="Roboto Bold Italics"/>
              </a:rPr>
              <a:t>Пример: </a:t>
            </a:r>
            <a:r>
              <a:rPr lang="ru-RU" sz="3200" b="1" i="1" dirty="0" smtClean="0"/>
              <a:t>Создание </a:t>
            </a:r>
            <a:r>
              <a:rPr lang="ru-RU" sz="3200" b="1" i="1" dirty="0"/>
              <a:t>условий для решения социальных проблем, связанных с изменением жизненной ситуации граждан целевой группы, для их адаптации в новых условиях проживания.</a:t>
            </a:r>
            <a:endParaRPr lang="en-US" sz="4000" b="1" i="1" dirty="0">
              <a:solidFill>
                <a:srgbClr val="000000"/>
              </a:solidFill>
              <a:latin typeface="Roboto Bold Italics"/>
            </a:endParaRPr>
          </a:p>
        </p:txBody>
      </p:sp>
    </p:spTree>
    <p:extLst>
      <p:ext uri="{BB962C8B-B14F-4D97-AF65-F5344CB8AC3E}">
        <p14:creationId xmlns:p14="http://schemas.microsoft.com/office/powerpoint/2010/main" val="21985352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B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773384" y="3636984"/>
            <a:ext cx="4032480" cy="4032463"/>
            <a:chOff x="0" y="0"/>
            <a:chExt cx="6350000" cy="634997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-29443" r="-29443"/>
              </a:stretch>
            </a:blipFill>
          </p:spPr>
        </p:sp>
      </p:grpSp>
      <p:sp>
        <p:nvSpPr>
          <p:cNvPr id="4" name="TextBox 4"/>
          <p:cNvSpPr txBox="1"/>
          <p:nvPr/>
        </p:nvSpPr>
        <p:spPr>
          <a:xfrm>
            <a:off x="6242911" y="2232632"/>
            <a:ext cx="9917002" cy="9886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79"/>
              </a:lnSpc>
            </a:pPr>
            <a:r>
              <a:rPr lang="en-US" sz="5699" dirty="0">
                <a:solidFill>
                  <a:srgbClr val="000000"/>
                </a:solidFill>
                <a:latin typeface="Roboto Bold"/>
              </a:rPr>
              <a:t>Задачи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544019" y="3735022"/>
            <a:ext cx="11314786" cy="573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20"/>
              </a:lnSpc>
            </a:pPr>
            <a:r>
              <a:rPr lang="en-US" sz="3299" dirty="0">
                <a:solidFill>
                  <a:srgbClr val="000000"/>
                </a:solidFill>
                <a:latin typeface="Roboto"/>
              </a:rPr>
              <a:t>Задача - </a:t>
            </a:r>
            <a:r>
              <a:rPr lang="en-US" sz="3299" dirty="0" err="1">
                <a:solidFill>
                  <a:srgbClr val="000000"/>
                </a:solidFill>
                <a:latin typeface="Roboto"/>
              </a:rPr>
              <a:t>конкретна</a:t>
            </a:r>
            <a:r>
              <a:rPr lang="en-US" sz="3299" dirty="0">
                <a:solidFill>
                  <a:srgbClr val="000000"/>
                </a:solidFill>
                <a:latin typeface="Roboto"/>
              </a:rPr>
              <a:t> и </a:t>
            </a:r>
            <a:r>
              <a:rPr lang="en-US" sz="3299" dirty="0" err="1">
                <a:solidFill>
                  <a:srgbClr val="000000"/>
                </a:solidFill>
                <a:latin typeface="Roboto"/>
              </a:rPr>
              <a:t>решаема</a:t>
            </a:r>
            <a:r>
              <a:rPr lang="en-US" sz="3299" dirty="0">
                <a:solidFill>
                  <a:srgbClr val="000000"/>
                </a:solidFill>
                <a:latin typeface="Roboto"/>
              </a:rPr>
              <a:t>!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641597" y="4621367"/>
            <a:ext cx="11314786" cy="629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80"/>
              </a:lnSpc>
            </a:pPr>
            <a:r>
              <a:rPr lang="en-US" sz="3700" dirty="0">
                <a:solidFill>
                  <a:srgbClr val="000000"/>
                </a:solidFill>
                <a:latin typeface="Roboto Bold"/>
              </a:rPr>
              <a:t>1 цель</a:t>
            </a:r>
            <a:r>
              <a:rPr lang="en-US" sz="3700" dirty="0">
                <a:solidFill>
                  <a:srgbClr val="000000"/>
                </a:solidFill>
                <a:latin typeface="Roboto"/>
              </a:rPr>
              <a:t>    =   не более </a:t>
            </a:r>
            <a:r>
              <a:rPr lang="en-US" sz="3700" dirty="0">
                <a:solidFill>
                  <a:srgbClr val="000000"/>
                </a:solidFill>
                <a:latin typeface="Roboto Bold"/>
              </a:rPr>
              <a:t>5 задач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302026" y="6374404"/>
            <a:ext cx="10857887" cy="1854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 dirty="0">
                <a:solidFill>
                  <a:srgbClr val="000000"/>
                </a:solidFill>
                <a:latin typeface="Roboto Bold"/>
              </a:rPr>
              <a:t>Задача</a:t>
            </a:r>
            <a:r>
              <a:rPr lang="en-US" sz="3500" dirty="0">
                <a:solidFill>
                  <a:srgbClr val="000000"/>
                </a:solidFill>
                <a:latin typeface="Roboto"/>
              </a:rPr>
              <a:t> - составляющая цели, которая решает конкретную проблему на пути к достижению этой цели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293341" y="222128"/>
            <a:ext cx="14370410" cy="12568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10080"/>
              </a:lnSpc>
              <a:spcBef>
                <a:spcPct val="0"/>
              </a:spcBef>
            </a:pPr>
            <a:r>
              <a:rPr lang="en-US" sz="8000" dirty="0">
                <a:solidFill>
                  <a:srgbClr val="050607"/>
                </a:solidFill>
                <a:latin typeface="Roboto" panose="020B0604020202020204" charset="0"/>
                <a:ea typeface="Roboto" panose="020B0604020202020204" charset="0"/>
              </a:rPr>
              <a:t>I РАЗДЕЛ «О ПРОЕКТЕ»</a:t>
            </a:r>
          </a:p>
        </p:txBody>
      </p:sp>
    </p:spTree>
    <p:extLst>
      <p:ext uri="{BB962C8B-B14F-4D97-AF65-F5344CB8AC3E}">
        <p14:creationId xmlns:p14="http://schemas.microsoft.com/office/powerpoint/2010/main" val="34398395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66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361816" y="8306739"/>
            <a:ext cx="1897484" cy="1061551"/>
            <a:chOff x="0" y="0"/>
            <a:chExt cx="726425" cy="406400"/>
          </a:xfrm>
        </p:grpSpPr>
        <p:sp>
          <p:nvSpPr>
            <p:cNvPr id="3" name="Freeform 3"/>
            <p:cNvSpPr/>
            <p:nvPr/>
          </p:nvSpPr>
          <p:spPr>
            <a:xfrm>
              <a:off x="17780" y="22860"/>
              <a:ext cx="701026" cy="360680"/>
            </a:xfrm>
            <a:custGeom>
              <a:avLst/>
              <a:gdLst/>
              <a:ahLst/>
              <a:cxnLst/>
              <a:rect l="l" t="t" r="r" b="b"/>
              <a:pathLst>
                <a:path w="701026" h="360680">
                  <a:moveTo>
                    <a:pt x="701026" y="180340"/>
                  </a:moveTo>
                  <a:cubicBezTo>
                    <a:pt x="701026" y="81280"/>
                    <a:pt x="621016" y="0"/>
                    <a:pt x="520686" y="0"/>
                  </a:cubicBezTo>
                  <a:lnTo>
                    <a:pt x="172720" y="0"/>
                  </a:lnTo>
                  <a:lnTo>
                    <a:pt x="172720" y="1270"/>
                  </a:lnTo>
                  <a:cubicBezTo>
                    <a:pt x="76200" y="5080"/>
                    <a:pt x="0" y="83820"/>
                    <a:pt x="0" y="180340"/>
                  </a:cubicBezTo>
                  <a:cubicBezTo>
                    <a:pt x="0" y="276860"/>
                    <a:pt x="77470" y="355600"/>
                    <a:pt x="172720" y="359410"/>
                  </a:cubicBezTo>
                  <a:lnTo>
                    <a:pt x="172720" y="360680"/>
                  </a:lnTo>
                  <a:lnTo>
                    <a:pt x="520685" y="360680"/>
                  </a:lnTo>
                  <a:cubicBezTo>
                    <a:pt x="619745" y="360680"/>
                    <a:pt x="701025" y="279400"/>
                    <a:pt x="701025" y="180340"/>
                  </a:cubicBezTo>
                  <a:close/>
                </a:path>
              </a:pathLst>
            </a:custGeom>
            <a:solidFill>
              <a:srgbClr val="454699">
                <a:alpha val="7843"/>
              </a:srgbClr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6358183" y="8449615"/>
            <a:ext cx="775800" cy="775800"/>
            <a:chOff x="0" y="0"/>
            <a:chExt cx="1034400" cy="1034400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034400" cy="10344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53923" y="153923"/>
              <a:ext cx="726554" cy="726554"/>
            </a:xfrm>
            <a:prstGeom prst="rect">
              <a:avLst/>
            </a:prstGeom>
          </p:spPr>
        </p:pic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0800000" flipH="1">
            <a:off x="16828775" y="0"/>
            <a:ext cx="1459225" cy="145922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5400000">
            <a:off x="0" y="9233231"/>
            <a:ext cx="1053769" cy="1053769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1053769" y="1028700"/>
            <a:ext cx="11890019" cy="8229600"/>
            <a:chOff x="0" y="0"/>
            <a:chExt cx="3651672" cy="252748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651672" cy="2527482"/>
            </a:xfrm>
            <a:custGeom>
              <a:avLst/>
              <a:gdLst/>
              <a:ahLst/>
              <a:cxnLst/>
              <a:rect l="l" t="t" r="r" b="b"/>
              <a:pathLst>
                <a:path w="3651672" h="2527482">
                  <a:moveTo>
                    <a:pt x="3527212" y="2527481"/>
                  </a:moveTo>
                  <a:lnTo>
                    <a:pt x="124460" y="2527481"/>
                  </a:lnTo>
                  <a:cubicBezTo>
                    <a:pt x="55880" y="2527481"/>
                    <a:pt x="0" y="2471601"/>
                    <a:pt x="0" y="240302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527212" y="0"/>
                  </a:lnTo>
                  <a:cubicBezTo>
                    <a:pt x="3595793" y="0"/>
                    <a:pt x="3651672" y="55880"/>
                    <a:pt x="3651672" y="124460"/>
                  </a:cubicBezTo>
                  <a:lnTo>
                    <a:pt x="3651672" y="2403022"/>
                  </a:lnTo>
                  <a:cubicBezTo>
                    <a:pt x="3651672" y="2471601"/>
                    <a:pt x="3595793" y="2527482"/>
                    <a:pt x="3527212" y="2527482"/>
                  </a:cubicBezTo>
                  <a:close/>
                </a:path>
              </a:pathLst>
            </a:custGeom>
            <a:solidFill>
              <a:srgbClr val="F8F4EB"/>
            </a:solidFill>
          </p:spPr>
        </p:sp>
      </p:grpSp>
      <p:sp>
        <p:nvSpPr>
          <p:cNvPr id="11" name="TextBox 11"/>
          <p:cNvSpPr txBox="1"/>
          <p:nvPr/>
        </p:nvSpPr>
        <p:spPr>
          <a:xfrm>
            <a:off x="2087967" y="7291657"/>
            <a:ext cx="6869001" cy="4472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692"/>
              </a:lnSpc>
              <a:spcBef>
                <a:spcPct val="0"/>
              </a:spcBef>
            </a:pPr>
            <a:endParaRPr/>
          </a:p>
        </p:txBody>
      </p:sp>
      <p:sp>
        <p:nvSpPr>
          <p:cNvPr id="12" name="TextBox 12"/>
          <p:cNvSpPr txBox="1"/>
          <p:nvPr/>
        </p:nvSpPr>
        <p:spPr>
          <a:xfrm>
            <a:off x="1807220" y="2821686"/>
            <a:ext cx="10383117" cy="45007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45"/>
              </a:lnSpc>
              <a:spcBef>
                <a:spcPct val="0"/>
              </a:spcBef>
            </a:pPr>
            <a:r>
              <a:rPr lang="en-US" sz="6299" dirty="0">
                <a:solidFill>
                  <a:srgbClr val="000000"/>
                </a:solidFill>
                <a:latin typeface="Roboto Bold"/>
              </a:rPr>
              <a:t>Социальное обслуживание, социальная поддержка и защита граждан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3991370" y="3714317"/>
            <a:ext cx="3567017" cy="32800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B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45167" y="2930239"/>
            <a:ext cx="4032480" cy="4032463"/>
            <a:chOff x="0" y="0"/>
            <a:chExt cx="6350000" cy="634997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-29443" r="-29443"/>
              </a:stretch>
            </a:blipFill>
          </p:spPr>
        </p:sp>
      </p:grpSp>
      <p:sp>
        <p:nvSpPr>
          <p:cNvPr id="4" name="TextBox 4"/>
          <p:cNvSpPr txBox="1"/>
          <p:nvPr/>
        </p:nvSpPr>
        <p:spPr>
          <a:xfrm>
            <a:off x="10012216" y="1180368"/>
            <a:ext cx="9917002" cy="9886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79"/>
              </a:lnSpc>
            </a:pPr>
            <a:r>
              <a:rPr lang="en-US" sz="5699" dirty="0">
                <a:solidFill>
                  <a:srgbClr val="000000"/>
                </a:solidFill>
                <a:latin typeface="Roboto Bold"/>
              </a:rPr>
              <a:t>Задачи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410200" y="3314700"/>
            <a:ext cx="12602632" cy="39523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 dirty="0">
                <a:solidFill>
                  <a:srgbClr val="000000"/>
                </a:solidFill>
                <a:latin typeface="Roboto"/>
              </a:rPr>
              <a:t>Пример: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3600" dirty="0"/>
              <a:t>Оказание комплексной всесторонней помощи при адаптации граждан целевой группы к новым жизненным </a:t>
            </a:r>
            <a:r>
              <a:rPr lang="ru-RU" sz="3600" dirty="0" smtClean="0"/>
              <a:t>условиям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3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3600" dirty="0"/>
              <a:t>Создание системы своевременной первичной поддержки людей, оказавшихся в трудной жизненной </a:t>
            </a:r>
            <a:r>
              <a:rPr lang="ru-RU" sz="3600" dirty="0" smtClean="0"/>
              <a:t>ситуации</a:t>
            </a:r>
          </a:p>
          <a:p>
            <a:endParaRPr lang="ru-RU" sz="3600" dirty="0"/>
          </a:p>
        </p:txBody>
      </p:sp>
      <p:sp>
        <p:nvSpPr>
          <p:cNvPr id="6" name="TextBox 6"/>
          <p:cNvSpPr txBox="1"/>
          <p:nvPr/>
        </p:nvSpPr>
        <p:spPr>
          <a:xfrm>
            <a:off x="1293341" y="222128"/>
            <a:ext cx="14370410" cy="12568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10080"/>
              </a:lnSpc>
              <a:spcBef>
                <a:spcPct val="0"/>
              </a:spcBef>
            </a:pPr>
            <a:r>
              <a:rPr lang="en-US" sz="8000" dirty="0">
                <a:solidFill>
                  <a:srgbClr val="050607"/>
                </a:solidFill>
                <a:latin typeface="Roboto" panose="020B0604020202020204" charset="0"/>
                <a:ea typeface="Roboto" panose="020B0604020202020204" charset="0"/>
              </a:rPr>
              <a:t>I РАЗДЕЛ «О ПРОЕКТЕ»</a:t>
            </a:r>
          </a:p>
        </p:txBody>
      </p:sp>
    </p:spTree>
    <p:extLst>
      <p:ext uri="{BB962C8B-B14F-4D97-AF65-F5344CB8AC3E}">
        <p14:creationId xmlns:p14="http://schemas.microsoft.com/office/powerpoint/2010/main" val="33124483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B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960469" y="2173630"/>
            <a:ext cx="11684870" cy="8166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6500"/>
              </a:lnSpc>
              <a:spcBef>
                <a:spcPct val="0"/>
              </a:spcBef>
            </a:pPr>
            <a:r>
              <a:rPr lang="en-US" sz="5000" spc="-50" dirty="0">
                <a:solidFill>
                  <a:srgbClr val="050607"/>
                </a:solidFill>
                <a:latin typeface="Roboto" panose="020B0604020202020204" charset="0"/>
                <a:ea typeface="Roboto" panose="020B0604020202020204" charset="0"/>
              </a:rPr>
              <a:t>Ожидаемые результаты проекта 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-1109162" y="4410631"/>
            <a:ext cx="4454005" cy="2227003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903057" y="3387424"/>
            <a:ext cx="5044789" cy="4771496"/>
            <a:chOff x="0" y="0"/>
            <a:chExt cx="1173225" cy="110966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173225" cy="1109667"/>
            </a:xfrm>
            <a:custGeom>
              <a:avLst/>
              <a:gdLst/>
              <a:ahLst/>
              <a:cxnLst/>
              <a:rect l="l" t="t" r="r" b="b"/>
              <a:pathLst>
                <a:path w="1173225" h="1109667">
                  <a:moveTo>
                    <a:pt x="1048765" y="1109667"/>
                  </a:moveTo>
                  <a:lnTo>
                    <a:pt x="124460" y="1109667"/>
                  </a:lnTo>
                  <a:cubicBezTo>
                    <a:pt x="55880" y="1109667"/>
                    <a:pt x="0" y="1053787"/>
                    <a:pt x="0" y="98520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048765" y="0"/>
                  </a:lnTo>
                  <a:cubicBezTo>
                    <a:pt x="1117345" y="0"/>
                    <a:pt x="1173225" y="55880"/>
                    <a:pt x="1173225" y="124460"/>
                  </a:cubicBezTo>
                  <a:lnTo>
                    <a:pt x="1173225" y="985207"/>
                  </a:lnTo>
                  <a:cubicBezTo>
                    <a:pt x="1173225" y="1053787"/>
                    <a:pt x="1117345" y="1109667"/>
                    <a:pt x="1048765" y="1109667"/>
                  </a:cubicBezTo>
                  <a:close/>
                </a:path>
              </a:pathLst>
            </a:custGeom>
            <a:solidFill>
              <a:srgbClr val="F8F4EB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5400000">
            <a:off x="16310558" y="0"/>
            <a:ext cx="1977442" cy="1977442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6621605" y="3387424"/>
            <a:ext cx="5044789" cy="4771496"/>
            <a:chOff x="0" y="0"/>
            <a:chExt cx="1173225" cy="110966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173225" cy="1109667"/>
            </a:xfrm>
            <a:custGeom>
              <a:avLst/>
              <a:gdLst/>
              <a:ahLst/>
              <a:cxnLst/>
              <a:rect l="l" t="t" r="r" b="b"/>
              <a:pathLst>
                <a:path w="1173225" h="1109667">
                  <a:moveTo>
                    <a:pt x="1048765" y="1109667"/>
                  </a:moveTo>
                  <a:lnTo>
                    <a:pt x="124460" y="1109667"/>
                  </a:lnTo>
                  <a:cubicBezTo>
                    <a:pt x="55880" y="1109667"/>
                    <a:pt x="0" y="1053787"/>
                    <a:pt x="0" y="98520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048765" y="0"/>
                  </a:lnTo>
                  <a:cubicBezTo>
                    <a:pt x="1117345" y="0"/>
                    <a:pt x="1173225" y="55880"/>
                    <a:pt x="1173225" y="124460"/>
                  </a:cubicBezTo>
                  <a:lnTo>
                    <a:pt x="1173225" y="985207"/>
                  </a:lnTo>
                  <a:cubicBezTo>
                    <a:pt x="1173225" y="1053787"/>
                    <a:pt x="1117345" y="1109667"/>
                    <a:pt x="1048765" y="1109667"/>
                  </a:cubicBezTo>
                  <a:close/>
                </a:path>
              </a:pathLst>
            </a:custGeom>
            <a:solidFill>
              <a:srgbClr val="F8F4EB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5400000" flipH="1">
            <a:off x="16251828" y="8581573"/>
            <a:ext cx="2694869" cy="2694869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12350303" y="3387424"/>
            <a:ext cx="5044789" cy="4771496"/>
            <a:chOff x="0" y="0"/>
            <a:chExt cx="1173225" cy="1109667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173225" cy="1109667"/>
            </a:xfrm>
            <a:custGeom>
              <a:avLst/>
              <a:gdLst/>
              <a:ahLst/>
              <a:cxnLst/>
              <a:rect l="l" t="t" r="r" b="b"/>
              <a:pathLst>
                <a:path w="1173225" h="1109667">
                  <a:moveTo>
                    <a:pt x="1048765" y="1109667"/>
                  </a:moveTo>
                  <a:lnTo>
                    <a:pt x="124460" y="1109667"/>
                  </a:lnTo>
                  <a:cubicBezTo>
                    <a:pt x="55880" y="1109667"/>
                    <a:pt x="0" y="1053787"/>
                    <a:pt x="0" y="98520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048765" y="0"/>
                  </a:lnTo>
                  <a:cubicBezTo>
                    <a:pt x="1117345" y="0"/>
                    <a:pt x="1173225" y="55880"/>
                    <a:pt x="1173225" y="124460"/>
                  </a:cubicBezTo>
                  <a:lnTo>
                    <a:pt x="1173225" y="985207"/>
                  </a:lnTo>
                  <a:cubicBezTo>
                    <a:pt x="1173225" y="1053787"/>
                    <a:pt x="1117345" y="1109667"/>
                    <a:pt x="1048765" y="1109667"/>
                  </a:cubicBezTo>
                  <a:close/>
                </a:path>
              </a:pathLst>
            </a:custGeom>
            <a:solidFill>
              <a:srgbClr val="F8F4EB"/>
            </a:solidFill>
          </p:spPr>
        </p:sp>
      </p:grpSp>
      <p:sp>
        <p:nvSpPr>
          <p:cNvPr id="12" name="TextBox 12"/>
          <p:cNvSpPr txBox="1"/>
          <p:nvPr/>
        </p:nvSpPr>
        <p:spPr>
          <a:xfrm>
            <a:off x="1557128" y="4058509"/>
            <a:ext cx="3736646" cy="27699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550"/>
              </a:lnSpc>
            </a:pPr>
            <a:r>
              <a:rPr lang="en-US" sz="2500" dirty="0">
                <a:solidFill>
                  <a:srgbClr val="050607"/>
                </a:solidFill>
                <a:latin typeface="Roboto Bold"/>
              </a:rPr>
              <a:t>В колонке </a:t>
            </a:r>
            <a:r>
              <a:rPr lang="ru-RU" sz="2500" dirty="0" smtClean="0">
                <a:solidFill>
                  <a:srgbClr val="050607"/>
                </a:solidFill>
                <a:latin typeface="Roboto Bold"/>
              </a:rPr>
              <a:t>«</a:t>
            </a:r>
            <a:r>
              <a:rPr lang="en-US" sz="2500" dirty="0" smtClean="0">
                <a:solidFill>
                  <a:srgbClr val="050607"/>
                </a:solidFill>
                <a:latin typeface="Roboto Bold"/>
              </a:rPr>
              <a:t>Целевые группы</a:t>
            </a:r>
            <a:r>
              <a:rPr lang="ru-RU" sz="2500" dirty="0" smtClean="0">
                <a:solidFill>
                  <a:srgbClr val="050607"/>
                </a:solidFill>
                <a:latin typeface="Roboto Bold"/>
              </a:rPr>
              <a:t>»</a:t>
            </a:r>
            <a:r>
              <a:rPr lang="en-US" sz="2500" dirty="0" smtClean="0">
                <a:solidFill>
                  <a:srgbClr val="050607"/>
                </a:solidFill>
                <a:latin typeface="Roboto Bold"/>
              </a:rPr>
              <a:t> </a:t>
            </a:r>
            <a:r>
              <a:rPr lang="en-US" sz="2500" dirty="0">
                <a:solidFill>
                  <a:srgbClr val="050607"/>
                </a:solidFill>
                <a:latin typeface="Roboto Bold"/>
              </a:rPr>
              <a:t>автоматически отобразятся категории благополучателей прописанные Вами в </a:t>
            </a:r>
            <a:r>
              <a:rPr lang="en-US" sz="2500" dirty="0" smtClean="0">
                <a:solidFill>
                  <a:srgbClr val="050607"/>
                </a:solidFill>
                <a:latin typeface="Roboto Bold"/>
              </a:rPr>
              <a:t>разделе</a:t>
            </a:r>
            <a:r>
              <a:rPr lang="ru-RU" sz="2500" dirty="0">
                <a:solidFill>
                  <a:srgbClr val="050607"/>
                </a:solidFill>
                <a:latin typeface="Roboto Bold"/>
              </a:rPr>
              <a:t> </a:t>
            </a:r>
            <a:r>
              <a:rPr lang="ru-RU" sz="2500" dirty="0" smtClean="0">
                <a:solidFill>
                  <a:srgbClr val="050607"/>
                </a:solidFill>
                <a:latin typeface="Roboto Bold"/>
              </a:rPr>
              <a:t>«</a:t>
            </a:r>
            <a:r>
              <a:rPr lang="en-US" sz="2500" dirty="0" smtClean="0">
                <a:solidFill>
                  <a:srgbClr val="050607"/>
                </a:solidFill>
                <a:latin typeface="Roboto Bold"/>
              </a:rPr>
              <a:t>О проекте</a:t>
            </a:r>
            <a:r>
              <a:rPr lang="ru-RU" sz="2500" dirty="0" smtClean="0">
                <a:solidFill>
                  <a:srgbClr val="050607"/>
                </a:solidFill>
                <a:latin typeface="Roboto Bold"/>
              </a:rPr>
              <a:t>»</a:t>
            </a:r>
            <a:r>
              <a:rPr lang="en-US" sz="2500" dirty="0" smtClean="0">
                <a:solidFill>
                  <a:srgbClr val="050607"/>
                </a:solidFill>
                <a:latin typeface="Roboto Bold"/>
              </a:rPr>
              <a:t>. </a:t>
            </a:r>
            <a:endParaRPr lang="en-US" sz="2500" dirty="0">
              <a:solidFill>
                <a:srgbClr val="050607"/>
              </a:solidFill>
              <a:latin typeface="Roboto Bold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6851630" y="3875704"/>
            <a:ext cx="4584740" cy="36035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49"/>
              </a:lnSpc>
            </a:pPr>
            <a:r>
              <a:rPr lang="en-US" sz="2500" dirty="0">
                <a:solidFill>
                  <a:srgbClr val="050607"/>
                </a:solidFill>
                <a:latin typeface="Roboto"/>
              </a:rPr>
              <a:t>В колонке </a:t>
            </a:r>
            <a:r>
              <a:rPr lang="ru-RU" sz="2500" dirty="0" smtClean="0">
                <a:solidFill>
                  <a:srgbClr val="050607"/>
                </a:solidFill>
                <a:latin typeface="Roboto"/>
              </a:rPr>
              <a:t>«</a:t>
            </a:r>
            <a:r>
              <a:rPr lang="en-US" sz="2500" dirty="0" smtClean="0">
                <a:solidFill>
                  <a:srgbClr val="050607"/>
                </a:solidFill>
                <a:latin typeface="Roboto Bold"/>
              </a:rPr>
              <a:t>Количественные результаты</a:t>
            </a:r>
            <a:r>
              <a:rPr lang="ru-RU" sz="2500" dirty="0" smtClean="0">
                <a:solidFill>
                  <a:srgbClr val="050607"/>
                </a:solidFill>
                <a:latin typeface="Roboto"/>
              </a:rPr>
              <a:t>»</a:t>
            </a:r>
            <a:r>
              <a:rPr lang="en-US" sz="2500" dirty="0" smtClean="0">
                <a:solidFill>
                  <a:srgbClr val="050607"/>
                </a:solidFill>
                <a:latin typeface="Roboto"/>
              </a:rPr>
              <a:t> </a:t>
            </a:r>
            <a:r>
              <a:rPr lang="en-US" sz="2500" dirty="0">
                <a:solidFill>
                  <a:srgbClr val="050607"/>
                </a:solidFill>
                <a:latin typeface="Roboto"/>
              </a:rPr>
              <a:t>нужно указать: </a:t>
            </a:r>
          </a:p>
          <a:p>
            <a:pPr marL="539750" lvl="1" indent="-269875">
              <a:lnSpc>
                <a:spcPts val="3549"/>
              </a:lnSpc>
              <a:buFont typeface="Arial"/>
              <a:buChar char="•"/>
            </a:pPr>
            <a:r>
              <a:rPr lang="en-US" sz="2499" dirty="0">
                <a:solidFill>
                  <a:srgbClr val="050607"/>
                </a:solidFill>
                <a:latin typeface="Roboto Italics"/>
              </a:rPr>
              <a:t>кто из участников (целевых групп) ощутит на себе положительный эффект в результата проводимых мероприятий;</a:t>
            </a:r>
          </a:p>
          <a:p>
            <a:pPr marL="539750" lvl="1" indent="-269875">
              <a:lnSpc>
                <a:spcPts val="3550"/>
              </a:lnSpc>
              <a:buFont typeface="Arial"/>
              <a:buChar char="•"/>
            </a:pPr>
            <a:r>
              <a:rPr lang="en-US" sz="2499" dirty="0">
                <a:solidFill>
                  <a:srgbClr val="050607"/>
                </a:solidFill>
                <a:latin typeface="Roboto Italics"/>
              </a:rPr>
              <a:t>сколько их будет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2789589" y="3740988"/>
            <a:ext cx="4166216" cy="3693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550"/>
              </a:lnSpc>
            </a:pPr>
            <a:r>
              <a:rPr lang="en-US" sz="2500" dirty="0">
                <a:solidFill>
                  <a:srgbClr val="050607"/>
                </a:solidFill>
                <a:latin typeface="Roboto"/>
              </a:rPr>
              <a:t>В колонке </a:t>
            </a:r>
            <a:r>
              <a:rPr lang="ru-RU" sz="2500" dirty="0" smtClean="0">
                <a:solidFill>
                  <a:srgbClr val="050607"/>
                </a:solidFill>
                <a:latin typeface="Roboto"/>
              </a:rPr>
              <a:t>«</a:t>
            </a:r>
            <a:r>
              <a:rPr lang="en-US" sz="2500" dirty="0" smtClean="0">
                <a:solidFill>
                  <a:srgbClr val="050607"/>
                </a:solidFill>
                <a:latin typeface="Roboto Bold"/>
              </a:rPr>
              <a:t>Качественные </a:t>
            </a:r>
            <a:r>
              <a:rPr lang="en-US" sz="2500" dirty="0">
                <a:solidFill>
                  <a:srgbClr val="050607"/>
                </a:solidFill>
                <a:latin typeface="Roboto Bold"/>
              </a:rPr>
              <a:t>результаты и способы их </a:t>
            </a:r>
            <a:r>
              <a:rPr lang="en-US" sz="2500" dirty="0" smtClean="0">
                <a:solidFill>
                  <a:srgbClr val="050607"/>
                </a:solidFill>
                <a:latin typeface="Roboto Bold"/>
              </a:rPr>
              <a:t>измерения</a:t>
            </a:r>
            <a:r>
              <a:rPr lang="ru-RU" sz="2500" dirty="0" smtClean="0">
                <a:solidFill>
                  <a:srgbClr val="050607"/>
                </a:solidFill>
                <a:latin typeface="Roboto"/>
              </a:rPr>
              <a:t>»</a:t>
            </a:r>
            <a:r>
              <a:rPr lang="en-US" sz="2500" dirty="0" smtClean="0">
                <a:solidFill>
                  <a:srgbClr val="050607"/>
                </a:solidFill>
                <a:latin typeface="Roboto"/>
              </a:rPr>
              <a:t> </a:t>
            </a:r>
            <a:r>
              <a:rPr lang="en-US" sz="2500" dirty="0">
                <a:solidFill>
                  <a:srgbClr val="050607"/>
                </a:solidFill>
                <a:latin typeface="Roboto"/>
              </a:rPr>
              <a:t>нужно подробно написать, что и как изменится у представителей целевой группы после реализации мероприятий проекта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293341" y="222128"/>
            <a:ext cx="14370410" cy="12568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10080"/>
              </a:lnSpc>
              <a:spcBef>
                <a:spcPct val="0"/>
              </a:spcBef>
            </a:pPr>
            <a:r>
              <a:rPr lang="en-US" sz="8000" dirty="0">
                <a:solidFill>
                  <a:srgbClr val="050607"/>
                </a:solidFill>
                <a:latin typeface="Roboto" panose="020B0604020202020204" charset="0"/>
                <a:ea typeface="Roboto" panose="020B0604020202020204" charset="0"/>
              </a:rPr>
              <a:t>I РАЗДЕЛ «О ПРОЕКТЕ»</a:t>
            </a:r>
          </a:p>
        </p:txBody>
      </p:sp>
    </p:spTree>
    <p:extLst>
      <p:ext uri="{BB962C8B-B14F-4D97-AF65-F5344CB8AC3E}">
        <p14:creationId xmlns:p14="http://schemas.microsoft.com/office/powerpoint/2010/main" val="22826017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B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-159950" y="8533930"/>
            <a:ext cx="2004357" cy="2004357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80606" y="406901"/>
            <a:ext cx="5760685" cy="4315296"/>
            <a:chOff x="0" y="-28575"/>
            <a:chExt cx="7680914" cy="5753729"/>
          </a:xfrm>
        </p:grpSpPr>
        <p:sp>
          <p:nvSpPr>
            <p:cNvPr id="4" name="TextBox 4"/>
            <p:cNvSpPr txBox="1"/>
            <p:nvPr/>
          </p:nvSpPr>
          <p:spPr>
            <a:xfrm>
              <a:off x="0" y="-28575"/>
              <a:ext cx="7680914" cy="41051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070"/>
                </a:lnSpc>
              </a:pPr>
              <a:r>
                <a:rPr lang="en-US" sz="3900" spc="-39" dirty="0">
                  <a:solidFill>
                    <a:srgbClr val="050607"/>
                  </a:solidFill>
                  <a:latin typeface="Roboto" panose="020B0604020202020204" charset="0"/>
                  <a:ea typeface="Roboto" panose="020B0604020202020204" charset="0"/>
                </a:rPr>
                <a:t>Количественные результаты</a:t>
              </a:r>
            </a:p>
            <a:p>
              <a:pPr marL="0" lvl="0" indent="0" algn="l">
                <a:lnSpc>
                  <a:spcPts val="4680"/>
                </a:lnSpc>
                <a:spcBef>
                  <a:spcPct val="0"/>
                </a:spcBef>
              </a:pPr>
              <a:r>
                <a:rPr lang="en-US" sz="3600" spc="-36" dirty="0">
                  <a:solidFill>
                    <a:srgbClr val="050607"/>
                  </a:solidFill>
                  <a:latin typeface="Roboto" panose="020B0604020202020204" charset="0"/>
                  <a:ea typeface="Roboto" panose="020B0604020202020204" charset="0"/>
                </a:rPr>
                <a:t>(показатели должны соответствовать следующим критериям</a:t>
              </a:r>
              <a:r>
                <a:rPr lang="en-US" sz="3600" spc="-36" dirty="0">
                  <a:solidFill>
                    <a:srgbClr val="050607"/>
                  </a:solidFill>
                  <a:latin typeface="League Spartan Bold"/>
                </a:rPr>
                <a:t>)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5141062"/>
              <a:ext cx="7680914" cy="5840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3692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7320193" y="193075"/>
            <a:ext cx="10567325" cy="983478"/>
            <a:chOff x="0" y="0"/>
            <a:chExt cx="14089766" cy="1311303"/>
          </a:xfrm>
        </p:grpSpPr>
        <p:sp>
          <p:nvSpPr>
            <p:cNvPr id="7" name="TextBox 7"/>
            <p:cNvSpPr txBox="1"/>
            <p:nvPr/>
          </p:nvSpPr>
          <p:spPr>
            <a:xfrm>
              <a:off x="0" y="-38100"/>
              <a:ext cx="14089766" cy="6477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3900"/>
                </a:lnSpc>
                <a:spcBef>
                  <a:spcPct val="0"/>
                </a:spcBef>
              </a:pPr>
              <a:r>
                <a:rPr lang="en-US" sz="3000" spc="-30" dirty="0">
                  <a:solidFill>
                    <a:srgbClr val="050607"/>
                  </a:solidFill>
                  <a:latin typeface="Roboto" panose="020B0604020202020204" charset="0"/>
                  <a:ea typeface="Roboto" panose="020B0604020202020204" charset="0"/>
                </a:rPr>
                <a:t>Адекватность</a:t>
              </a:r>
              <a:r>
                <a:rPr lang="en-US" sz="3000" spc="-30" dirty="0">
                  <a:solidFill>
                    <a:srgbClr val="050607"/>
                  </a:solidFill>
                  <a:latin typeface="League Spartan Bold"/>
                </a:rPr>
                <a:t> 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858760"/>
              <a:ext cx="14089766" cy="4525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840"/>
                </a:lnSpc>
                <a:spcBef>
                  <a:spcPct val="0"/>
                </a:spcBef>
              </a:pPr>
              <a:r>
                <a:rPr lang="en-US" sz="2000" dirty="0">
                  <a:solidFill>
                    <a:srgbClr val="050607"/>
                  </a:solidFill>
                  <a:latin typeface="Roboto"/>
                </a:rPr>
                <a:t>Показатель характеризует реальную ситуацию в результате цели и решения задачи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 rot="-5400000">
            <a:off x="1727616" y="4742185"/>
            <a:ext cx="9618563" cy="520344"/>
            <a:chOff x="0" y="0"/>
            <a:chExt cx="7512312" cy="406400"/>
          </a:xfrm>
        </p:grpSpPr>
        <p:sp>
          <p:nvSpPr>
            <p:cNvPr id="10" name="Freeform 10"/>
            <p:cNvSpPr/>
            <p:nvPr/>
          </p:nvSpPr>
          <p:spPr>
            <a:xfrm>
              <a:off x="17780" y="22860"/>
              <a:ext cx="7486912" cy="360680"/>
            </a:xfrm>
            <a:custGeom>
              <a:avLst/>
              <a:gdLst/>
              <a:ahLst/>
              <a:cxnLst/>
              <a:rect l="l" t="t" r="r" b="b"/>
              <a:pathLst>
                <a:path w="7486912" h="360680">
                  <a:moveTo>
                    <a:pt x="7486912" y="180340"/>
                  </a:moveTo>
                  <a:cubicBezTo>
                    <a:pt x="7486912" y="81280"/>
                    <a:pt x="7406902" y="0"/>
                    <a:pt x="7306572" y="0"/>
                  </a:cubicBezTo>
                  <a:lnTo>
                    <a:pt x="172720" y="0"/>
                  </a:lnTo>
                  <a:lnTo>
                    <a:pt x="172720" y="1270"/>
                  </a:lnTo>
                  <a:cubicBezTo>
                    <a:pt x="76200" y="5080"/>
                    <a:pt x="0" y="83820"/>
                    <a:pt x="0" y="180340"/>
                  </a:cubicBezTo>
                  <a:cubicBezTo>
                    <a:pt x="0" y="276860"/>
                    <a:pt x="77470" y="355600"/>
                    <a:pt x="172720" y="359410"/>
                  </a:cubicBezTo>
                  <a:lnTo>
                    <a:pt x="172720" y="360680"/>
                  </a:lnTo>
                  <a:lnTo>
                    <a:pt x="7306572" y="360680"/>
                  </a:lnTo>
                  <a:cubicBezTo>
                    <a:pt x="7405632" y="360680"/>
                    <a:pt x="7486912" y="279400"/>
                    <a:pt x="7486912" y="180340"/>
                  </a:cubicBezTo>
                  <a:close/>
                </a:path>
              </a:pathLst>
            </a:custGeom>
            <a:solidFill>
              <a:srgbClr val="454699">
                <a:alpha val="3922"/>
              </a:srgbClr>
            </a:solidFill>
          </p:spPr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132897" y="193075"/>
            <a:ext cx="808002" cy="80800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132897" y="1625914"/>
            <a:ext cx="808002" cy="80800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132897" y="3335661"/>
            <a:ext cx="808002" cy="808002"/>
          </a:xfrm>
          <a:prstGeom prst="rect">
            <a:avLst/>
          </a:prstGeom>
        </p:spPr>
      </p:pic>
      <p:grpSp>
        <p:nvGrpSpPr>
          <p:cNvPr id="14" name="Group 14"/>
          <p:cNvGrpSpPr/>
          <p:nvPr/>
        </p:nvGrpSpPr>
        <p:grpSpPr>
          <a:xfrm>
            <a:off x="7271698" y="1604483"/>
            <a:ext cx="10664314" cy="1383647"/>
            <a:chOff x="0" y="-28575"/>
            <a:chExt cx="14219086" cy="1844861"/>
          </a:xfrm>
        </p:grpSpPr>
        <p:sp>
          <p:nvSpPr>
            <p:cNvPr id="15" name="TextBox 15"/>
            <p:cNvSpPr txBox="1"/>
            <p:nvPr/>
          </p:nvSpPr>
          <p:spPr>
            <a:xfrm>
              <a:off x="0" y="-28575"/>
              <a:ext cx="14219086" cy="6381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3899"/>
                </a:lnSpc>
                <a:spcBef>
                  <a:spcPct val="0"/>
                </a:spcBef>
              </a:pPr>
              <a:r>
                <a:rPr lang="en-US" sz="2999" spc="-29" dirty="0">
                  <a:solidFill>
                    <a:srgbClr val="050607"/>
                  </a:solidFill>
                  <a:latin typeface="Roboto" panose="020B0604020202020204" charset="0"/>
                  <a:ea typeface="Roboto" panose="020B0604020202020204" charset="0"/>
                </a:rPr>
                <a:t>Достижимость</a:t>
              </a:r>
              <a:r>
                <a:rPr lang="en-US" sz="2999" spc="-29" dirty="0">
                  <a:solidFill>
                    <a:srgbClr val="050607"/>
                  </a:solidFill>
                  <a:latin typeface="League Spartan Bold"/>
                </a:rPr>
                <a:t> 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858760"/>
              <a:ext cx="14219086" cy="9575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839"/>
                </a:lnSpc>
                <a:spcBef>
                  <a:spcPct val="0"/>
                </a:spcBef>
              </a:pPr>
              <a:r>
                <a:rPr lang="en-US" sz="1999" dirty="0">
                  <a:solidFill>
                    <a:srgbClr val="050607"/>
                  </a:solidFill>
                  <a:latin typeface="Roboto"/>
                </a:rPr>
                <a:t>Показатель характеризует реальную ситуацию в результате цели и </a:t>
              </a:r>
              <a:r>
                <a:rPr lang="ru-RU" sz="1999" dirty="0" smtClean="0">
                  <a:solidFill>
                    <a:srgbClr val="050607"/>
                  </a:solidFill>
                  <a:latin typeface="Roboto"/>
                </a:rPr>
                <a:t>з</a:t>
              </a:r>
              <a:r>
                <a:rPr lang="en-US" sz="1999" dirty="0" err="1" smtClean="0">
                  <a:solidFill>
                    <a:srgbClr val="050607"/>
                  </a:solidFill>
                  <a:latin typeface="Roboto"/>
                </a:rPr>
                <a:t>начение</a:t>
              </a:r>
              <a:r>
                <a:rPr lang="en-US" sz="1999" dirty="0" smtClean="0">
                  <a:solidFill>
                    <a:srgbClr val="050607"/>
                  </a:solidFill>
                  <a:latin typeface="Roboto"/>
                </a:rPr>
                <a:t> </a:t>
              </a:r>
              <a:r>
                <a:rPr lang="en-US" sz="1999" dirty="0">
                  <a:solidFill>
                    <a:srgbClr val="050607"/>
                  </a:solidFill>
                  <a:latin typeface="Roboto"/>
                </a:rPr>
                <a:t>этого показательно реалистично получить </a:t>
              </a:r>
              <a:r>
                <a:rPr lang="en-US" sz="1999" dirty="0" err="1">
                  <a:solidFill>
                    <a:srgbClr val="050607"/>
                  </a:solidFill>
                  <a:latin typeface="Roboto"/>
                </a:rPr>
                <a:t>за</a:t>
              </a:r>
              <a:r>
                <a:rPr lang="en-US" sz="1999" dirty="0">
                  <a:solidFill>
                    <a:srgbClr val="050607"/>
                  </a:solidFill>
                  <a:latin typeface="Roboto"/>
                </a:rPr>
                <a:t> время реализации проекта 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7271698" y="3511873"/>
            <a:ext cx="10664314" cy="1335903"/>
            <a:chOff x="0" y="0"/>
            <a:chExt cx="14219086" cy="1781203"/>
          </a:xfrm>
        </p:grpSpPr>
        <p:sp>
          <p:nvSpPr>
            <p:cNvPr id="18" name="TextBox 18"/>
            <p:cNvSpPr txBox="1"/>
            <p:nvPr/>
          </p:nvSpPr>
          <p:spPr>
            <a:xfrm>
              <a:off x="0" y="-28575"/>
              <a:ext cx="14219086" cy="6381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3899"/>
                </a:lnSpc>
                <a:spcBef>
                  <a:spcPct val="0"/>
                </a:spcBef>
              </a:pPr>
              <a:r>
                <a:rPr lang="en-US" sz="2999" spc="-29" dirty="0">
                  <a:solidFill>
                    <a:srgbClr val="050607"/>
                  </a:solidFill>
                  <a:latin typeface="Roboto" panose="020B0604020202020204" charset="0"/>
                  <a:ea typeface="Roboto" panose="020B0604020202020204" charset="0"/>
                </a:rPr>
                <a:t>Достоверность</a:t>
              </a:r>
              <a:r>
                <a:rPr lang="en-US" sz="2999" spc="-29" dirty="0">
                  <a:solidFill>
                    <a:srgbClr val="050607"/>
                  </a:solidFill>
                  <a:latin typeface="League Spartan Bold"/>
                </a:rPr>
                <a:t> 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858760"/>
              <a:ext cx="14219086" cy="9224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839"/>
                </a:lnSpc>
                <a:spcBef>
                  <a:spcPct val="0"/>
                </a:spcBef>
              </a:pPr>
              <a:r>
                <a:rPr lang="en-US" sz="1999" dirty="0">
                  <a:solidFill>
                    <a:srgbClr val="050607"/>
                  </a:solidFill>
                  <a:latin typeface="Roboto"/>
                </a:rPr>
                <a:t>Показатель характеризует реальную ситуацию в результате цели и способа сбора и обработки информации в дальнейшем нужно будет подтверждать документально </a:t>
              </a:r>
            </a:p>
          </p:txBody>
        </p:sp>
      </p:grpSp>
      <p:pic>
        <p:nvPicPr>
          <p:cNvPr id="20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132897" y="5110785"/>
            <a:ext cx="808002" cy="808002"/>
          </a:xfrm>
          <a:prstGeom prst="rect">
            <a:avLst/>
          </a:prstGeom>
        </p:spPr>
      </p:pic>
      <p:grpSp>
        <p:nvGrpSpPr>
          <p:cNvPr id="21" name="Group 21"/>
          <p:cNvGrpSpPr/>
          <p:nvPr/>
        </p:nvGrpSpPr>
        <p:grpSpPr>
          <a:xfrm>
            <a:off x="7271698" y="5211394"/>
            <a:ext cx="9939107" cy="983478"/>
            <a:chOff x="0" y="0"/>
            <a:chExt cx="13252143" cy="1311303"/>
          </a:xfrm>
        </p:grpSpPr>
        <p:sp>
          <p:nvSpPr>
            <p:cNvPr id="22" name="TextBox 22"/>
            <p:cNvSpPr txBox="1"/>
            <p:nvPr/>
          </p:nvSpPr>
          <p:spPr>
            <a:xfrm>
              <a:off x="0" y="-28575"/>
              <a:ext cx="13252143" cy="6381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3899"/>
                </a:lnSpc>
                <a:spcBef>
                  <a:spcPct val="0"/>
                </a:spcBef>
              </a:pPr>
              <a:r>
                <a:rPr lang="en-US" sz="2999" spc="-29" dirty="0">
                  <a:solidFill>
                    <a:srgbClr val="050607"/>
                  </a:solidFill>
                  <a:latin typeface="Roboto" panose="020B0604020202020204" charset="0"/>
                  <a:ea typeface="Roboto" panose="020B0604020202020204" charset="0"/>
                </a:rPr>
                <a:t>Измеримость</a:t>
              </a:r>
              <a:r>
                <a:rPr lang="en-US" sz="2999" spc="-29" dirty="0">
                  <a:solidFill>
                    <a:srgbClr val="050607"/>
                  </a:solidFill>
                  <a:latin typeface="League Spartan Bold"/>
                </a:rPr>
                <a:t> </a:t>
              </a: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858760"/>
              <a:ext cx="13252143" cy="4525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839"/>
                </a:lnSpc>
                <a:spcBef>
                  <a:spcPct val="0"/>
                </a:spcBef>
              </a:pPr>
              <a:r>
                <a:rPr lang="en-US" sz="1999">
                  <a:solidFill>
                    <a:srgbClr val="050607"/>
                  </a:solidFill>
                  <a:latin typeface="Roboto"/>
                </a:rPr>
                <a:t>Реальные числовые значения 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7271698" y="6419294"/>
            <a:ext cx="9939107" cy="1335903"/>
            <a:chOff x="0" y="0"/>
            <a:chExt cx="13252143" cy="1781203"/>
          </a:xfrm>
        </p:grpSpPr>
        <p:sp>
          <p:nvSpPr>
            <p:cNvPr id="25" name="TextBox 25"/>
            <p:cNvSpPr txBox="1"/>
            <p:nvPr/>
          </p:nvSpPr>
          <p:spPr>
            <a:xfrm>
              <a:off x="0" y="-28575"/>
              <a:ext cx="13252143" cy="6381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3899"/>
                </a:lnSpc>
                <a:spcBef>
                  <a:spcPct val="0"/>
                </a:spcBef>
              </a:pPr>
              <a:r>
                <a:rPr lang="en-US" sz="2999" spc="-29" dirty="0">
                  <a:solidFill>
                    <a:srgbClr val="050607"/>
                  </a:solidFill>
                  <a:latin typeface="Roboto" panose="020B0604020202020204" charset="0"/>
                  <a:ea typeface="Roboto" panose="020B0604020202020204" charset="0"/>
                </a:rPr>
                <a:t>Объективность</a:t>
              </a:r>
              <a:r>
                <a:rPr lang="en-US" sz="2999" spc="-29" dirty="0">
                  <a:solidFill>
                    <a:srgbClr val="050607"/>
                  </a:solidFill>
                  <a:latin typeface="League Spartan Bold"/>
                </a:rPr>
                <a:t> </a:t>
              </a:r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858760"/>
              <a:ext cx="13252143" cy="9224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839"/>
                </a:lnSpc>
                <a:spcBef>
                  <a:spcPct val="0"/>
                </a:spcBef>
              </a:pPr>
              <a:r>
                <a:rPr lang="en-US" sz="1999" dirty="0">
                  <a:solidFill>
                    <a:srgbClr val="050607"/>
                  </a:solidFill>
                  <a:latin typeface="Roboto"/>
                </a:rPr>
                <a:t>Не допускается использование показателей, которые могут улучшаться при ухудшении реального положения дел </a:t>
              </a:r>
            </a:p>
          </p:txBody>
        </p:sp>
      </p:grpSp>
      <p:pic>
        <p:nvPicPr>
          <p:cNvPr id="27" name="Pictur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132897" y="6419294"/>
            <a:ext cx="808002" cy="808002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132897" y="8228310"/>
            <a:ext cx="808002" cy="808002"/>
          </a:xfrm>
          <a:prstGeom prst="rect">
            <a:avLst/>
          </a:prstGeom>
        </p:spPr>
      </p:pic>
      <p:grpSp>
        <p:nvGrpSpPr>
          <p:cNvPr id="29" name="Group 29"/>
          <p:cNvGrpSpPr/>
          <p:nvPr/>
        </p:nvGrpSpPr>
        <p:grpSpPr>
          <a:xfrm>
            <a:off x="7271698" y="8228310"/>
            <a:ext cx="9939107" cy="1335903"/>
            <a:chOff x="0" y="0"/>
            <a:chExt cx="13252143" cy="1781203"/>
          </a:xfrm>
        </p:grpSpPr>
        <p:sp>
          <p:nvSpPr>
            <p:cNvPr id="30" name="TextBox 30"/>
            <p:cNvSpPr txBox="1"/>
            <p:nvPr/>
          </p:nvSpPr>
          <p:spPr>
            <a:xfrm>
              <a:off x="0" y="-28575"/>
              <a:ext cx="13252143" cy="6381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3899"/>
                </a:lnSpc>
                <a:spcBef>
                  <a:spcPct val="0"/>
                </a:spcBef>
              </a:pPr>
              <a:r>
                <a:rPr lang="en-US" sz="2999" spc="-29" dirty="0">
                  <a:solidFill>
                    <a:srgbClr val="050607"/>
                  </a:solidFill>
                  <a:latin typeface="Roboto" panose="020B0604020202020204" charset="0"/>
                  <a:ea typeface="Roboto" panose="020B0604020202020204" charset="0"/>
                </a:rPr>
                <a:t>Однозначность</a:t>
              </a:r>
              <a:r>
                <a:rPr lang="en-US" sz="2999" spc="-29" dirty="0">
                  <a:solidFill>
                    <a:srgbClr val="050607"/>
                  </a:solidFill>
                  <a:latin typeface="League Spartan Bold"/>
                </a:rPr>
                <a:t> </a:t>
              </a:r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858760"/>
              <a:ext cx="13252143" cy="9224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839"/>
                </a:lnSpc>
                <a:spcBef>
                  <a:spcPct val="0"/>
                </a:spcBef>
              </a:pPr>
              <a:r>
                <a:rPr lang="en-US" sz="1999" dirty="0">
                  <a:solidFill>
                    <a:srgbClr val="050607"/>
                  </a:solidFill>
                  <a:latin typeface="Roboto"/>
                </a:rPr>
                <a:t>Смысл показателя не должен вызывать разночтений, поэтому следует избегать сложных формулировок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271232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B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645401" y="2314575"/>
            <a:ext cx="5657873" cy="5657850"/>
            <a:chOff x="0" y="0"/>
            <a:chExt cx="6350000" cy="634997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-34745" r="-34745"/>
              </a:stretch>
            </a:blipFill>
          </p:spPr>
        </p:sp>
      </p:grpSp>
      <p:sp>
        <p:nvSpPr>
          <p:cNvPr id="4" name="TextBox 4"/>
          <p:cNvSpPr txBox="1"/>
          <p:nvPr/>
        </p:nvSpPr>
        <p:spPr>
          <a:xfrm>
            <a:off x="5983772" y="1510691"/>
            <a:ext cx="9917002" cy="1189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400" dirty="0">
                <a:solidFill>
                  <a:srgbClr val="000000"/>
                </a:solidFill>
                <a:latin typeface="Roboto Bold"/>
              </a:rPr>
              <a:t>Качественные результаты и способы их измерения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6781800" y="3238500"/>
            <a:ext cx="11125200" cy="53091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619"/>
              </a:lnSpc>
            </a:pPr>
            <a:r>
              <a:rPr lang="en-US" sz="2800" dirty="0" smtClean="0">
                <a:solidFill>
                  <a:srgbClr val="000000"/>
                </a:solidFill>
                <a:latin typeface="Roboto"/>
              </a:rPr>
              <a:t>Важно </a:t>
            </a:r>
            <a:r>
              <a:rPr lang="en-US" sz="2800" dirty="0">
                <a:solidFill>
                  <a:srgbClr val="000000"/>
                </a:solidFill>
                <a:latin typeface="Roboto"/>
              </a:rPr>
              <a:t>ответить </a:t>
            </a:r>
            <a:r>
              <a:rPr lang="ru-RU" sz="2800" dirty="0" smtClean="0">
                <a:solidFill>
                  <a:srgbClr val="000000"/>
                </a:solidFill>
                <a:latin typeface="Roboto"/>
              </a:rPr>
              <a:t>«</a:t>
            </a:r>
            <a:r>
              <a:rPr lang="en-US" sz="2800" dirty="0" smtClean="0">
                <a:solidFill>
                  <a:srgbClr val="000000"/>
                </a:solidFill>
                <a:latin typeface="Roboto"/>
              </a:rPr>
              <a:t>Что </a:t>
            </a:r>
            <a:r>
              <a:rPr lang="en-US" sz="2800" dirty="0">
                <a:solidFill>
                  <a:srgbClr val="000000"/>
                </a:solidFill>
                <a:latin typeface="Roboto"/>
              </a:rPr>
              <a:t>и как </a:t>
            </a:r>
            <a:r>
              <a:rPr lang="en-US" sz="2800" dirty="0" smtClean="0">
                <a:solidFill>
                  <a:srgbClr val="000000"/>
                </a:solidFill>
                <a:latin typeface="Roboto"/>
              </a:rPr>
              <a:t>изменится </a:t>
            </a:r>
            <a:r>
              <a:rPr lang="en-US" sz="2800" dirty="0">
                <a:solidFill>
                  <a:srgbClr val="000000"/>
                </a:solidFill>
                <a:latin typeface="Roboto"/>
              </a:rPr>
              <a:t>у представителей целевой группы после реализации мероприятий проекта</a:t>
            </a:r>
            <a:r>
              <a:rPr lang="en-US" sz="2800" dirty="0" smtClean="0">
                <a:solidFill>
                  <a:srgbClr val="000000"/>
                </a:solidFill>
                <a:latin typeface="Roboto"/>
              </a:rPr>
              <a:t>?</a:t>
            </a:r>
            <a:r>
              <a:rPr lang="ru-RU" sz="2800" dirty="0" smtClean="0">
                <a:solidFill>
                  <a:srgbClr val="000000"/>
                </a:solidFill>
                <a:latin typeface="Roboto"/>
              </a:rPr>
              <a:t>»</a:t>
            </a:r>
            <a:r>
              <a:rPr lang="en-US" sz="2800" dirty="0" smtClean="0">
                <a:solidFill>
                  <a:srgbClr val="000000"/>
                </a:solidFill>
                <a:latin typeface="Roboto"/>
              </a:rPr>
              <a:t> </a:t>
            </a:r>
            <a:endParaRPr lang="en-US" sz="2800" dirty="0">
              <a:solidFill>
                <a:srgbClr val="000000"/>
              </a:solidFill>
              <a:latin typeface="Roboto"/>
            </a:endParaRPr>
          </a:p>
          <a:p>
            <a:pPr algn="ctr">
              <a:lnSpc>
                <a:spcPts val="4619"/>
              </a:lnSpc>
            </a:pPr>
            <a:endParaRPr lang="en-US" sz="2800" dirty="0">
              <a:solidFill>
                <a:srgbClr val="000000"/>
              </a:solidFill>
              <a:latin typeface="Roboto"/>
            </a:endParaRPr>
          </a:p>
          <a:p>
            <a:pPr algn="ctr">
              <a:lnSpc>
                <a:spcPts val="4620"/>
              </a:lnSpc>
            </a:pPr>
            <a:r>
              <a:rPr lang="en-US" sz="2800" dirty="0">
                <a:solidFill>
                  <a:srgbClr val="000000"/>
                </a:solidFill>
                <a:latin typeface="Roboto"/>
              </a:rPr>
              <a:t>Необходимо описать как </a:t>
            </a:r>
            <a:r>
              <a:rPr lang="en-US" sz="2800" dirty="0" smtClean="0">
                <a:solidFill>
                  <a:srgbClr val="000000"/>
                </a:solidFill>
                <a:latin typeface="Roboto"/>
              </a:rPr>
              <a:t>изменит</a:t>
            </a:r>
            <a:r>
              <a:rPr lang="ru-RU" sz="2800" dirty="0" err="1" smtClean="0">
                <a:solidFill>
                  <a:srgbClr val="000000"/>
                </a:solidFill>
                <a:latin typeface="Roboto"/>
              </a:rPr>
              <a:t>ся</a:t>
            </a:r>
            <a:r>
              <a:rPr lang="en-US" sz="2800" dirty="0" smtClean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800" dirty="0">
                <a:solidFill>
                  <a:srgbClr val="000000"/>
                </a:solidFill>
                <a:latin typeface="Roboto"/>
              </a:rPr>
              <a:t>жизнь людей после реализации проекта и решения проблемы.</a:t>
            </a:r>
          </a:p>
          <a:p>
            <a:pPr algn="ctr">
              <a:lnSpc>
                <a:spcPts val="4620"/>
              </a:lnSpc>
            </a:pPr>
            <a:endParaRPr lang="en-US" sz="2800" dirty="0">
              <a:solidFill>
                <a:srgbClr val="000000"/>
              </a:solidFill>
              <a:latin typeface="Roboto"/>
            </a:endParaRPr>
          </a:p>
          <a:p>
            <a:pPr algn="ctr">
              <a:lnSpc>
                <a:spcPts val="4619"/>
              </a:lnSpc>
            </a:pPr>
            <a:r>
              <a:rPr lang="en-US" sz="2800" dirty="0">
                <a:solidFill>
                  <a:srgbClr val="000000"/>
                </a:solidFill>
                <a:latin typeface="Roboto"/>
              </a:rPr>
              <a:t>Например, улучшение состояния </a:t>
            </a:r>
            <a:r>
              <a:rPr lang="en-US" sz="2800" dirty="0" smtClean="0">
                <a:solidFill>
                  <a:srgbClr val="000000"/>
                </a:solidFill>
                <a:latin typeface="Roboto"/>
              </a:rPr>
              <a:t>здоровья</a:t>
            </a:r>
            <a:r>
              <a:rPr lang="ru-RU" sz="2800" dirty="0" smtClean="0">
                <a:solidFill>
                  <a:srgbClr val="000000"/>
                </a:solidFill>
                <a:latin typeface="Roboto"/>
              </a:rPr>
              <a:t> или получение образования </a:t>
            </a:r>
            <a:r>
              <a:rPr lang="en-US" sz="2800" dirty="0" smtClean="0">
                <a:solidFill>
                  <a:srgbClr val="000000"/>
                </a:solidFill>
                <a:latin typeface="Roboto"/>
              </a:rPr>
              <a:t>можно </a:t>
            </a:r>
            <a:r>
              <a:rPr lang="en-US" sz="2800" dirty="0">
                <a:solidFill>
                  <a:srgbClr val="000000"/>
                </a:solidFill>
                <a:latin typeface="Roboto"/>
              </a:rPr>
              <a:t>подтвердить входным и выходным </a:t>
            </a:r>
            <a:r>
              <a:rPr lang="en-US" sz="2800" dirty="0" smtClean="0">
                <a:solidFill>
                  <a:srgbClr val="000000"/>
                </a:solidFill>
                <a:latin typeface="Roboto"/>
              </a:rPr>
              <a:t>тестирование</a:t>
            </a:r>
            <a:r>
              <a:rPr lang="ru-RU" sz="2800" dirty="0" smtClean="0">
                <a:solidFill>
                  <a:srgbClr val="000000"/>
                </a:solidFill>
                <a:latin typeface="Roboto"/>
              </a:rPr>
              <a:t>м</a:t>
            </a:r>
            <a:r>
              <a:rPr lang="en-US" sz="2800" dirty="0" smtClean="0">
                <a:solidFill>
                  <a:srgbClr val="000000"/>
                </a:solidFill>
                <a:latin typeface="Roboto"/>
              </a:rPr>
              <a:t>/</a:t>
            </a:r>
            <a:r>
              <a:rPr lang="en-US" sz="2800" dirty="0" err="1" smtClean="0">
                <a:solidFill>
                  <a:srgbClr val="000000"/>
                </a:solidFill>
                <a:latin typeface="Roboto"/>
              </a:rPr>
              <a:t>анкетированием</a:t>
            </a:r>
            <a:r>
              <a:rPr lang="en-US" sz="2800" dirty="0" smtClean="0">
                <a:solidFill>
                  <a:srgbClr val="000000"/>
                </a:solidFill>
                <a:latin typeface="Roboto"/>
              </a:rPr>
              <a:t>.</a:t>
            </a:r>
            <a:endParaRPr lang="en-US" sz="2800" dirty="0">
              <a:solidFill>
                <a:srgbClr val="000000"/>
              </a:solidFill>
              <a:latin typeface="Roboto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293341" y="222128"/>
            <a:ext cx="14370410" cy="12952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10080"/>
              </a:lnSpc>
              <a:spcBef>
                <a:spcPct val="0"/>
              </a:spcBef>
            </a:pPr>
            <a:r>
              <a:rPr lang="en-US" sz="8000" dirty="0">
                <a:solidFill>
                  <a:srgbClr val="050607"/>
                </a:solidFill>
                <a:latin typeface="Roboto" panose="020B0604020202020204" charset="0"/>
                <a:ea typeface="Roboto" panose="020B0604020202020204" charset="0"/>
              </a:rPr>
              <a:t>I </a:t>
            </a:r>
            <a:r>
              <a:rPr lang="en-US" sz="8000" dirty="0" smtClean="0">
                <a:solidFill>
                  <a:srgbClr val="050607"/>
                </a:solidFill>
                <a:latin typeface="Roboto" panose="020B0604020202020204" charset="0"/>
                <a:ea typeface="Roboto" panose="020B0604020202020204" charset="0"/>
              </a:rPr>
              <a:t>РАЗДЕЛ </a:t>
            </a:r>
            <a:r>
              <a:rPr lang="en-US" sz="8000" dirty="0">
                <a:solidFill>
                  <a:srgbClr val="050607"/>
                </a:solidFill>
                <a:latin typeface="Roboto" panose="020B0604020202020204" charset="0"/>
                <a:ea typeface="Roboto" panose="020B0604020202020204" charset="0"/>
              </a:rPr>
              <a:t>«О ПРОЕКТЕ»</a:t>
            </a:r>
          </a:p>
        </p:txBody>
      </p:sp>
    </p:spTree>
    <p:extLst>
      <p:ext uri="{BB962C8B-B14F-4D97-AF65-F5344CB8AC3E}">
        <p14:creationId xmlns:p14="http://schemas.microsoft.com/office/powerpoint/2010/main" val="31760907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B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645401" y="2421829"/>
            <a:ext cx="5066433" cy="5066412"/>
            <a:chOff x="0" y="0"/>
            <a:chExt cx="6350000" cy="634997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24976" r="-24976"/>
              </a:stretch>
            </a:blipFill>
          </p:spPr>
        </p:sp>
      </p:grpSp>
      <p:sp>
        <p:nvSpPr>
          <p:cNvPr id="4" name="TextBox 4"/>
          <p:cNvSpPr txBox="1"/>
          <p:nvPr/>
        </p:nvSpPr>
        <p:spPr>
          <a:xfrm>
            <a:off x="6776902" y="1955689"/>
            <a:ext cx="11173437" cy="1590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4500" dirty="0">
                <a:solidFill>
                  <a:srgbClr val="000000"/>
                </a:solidFill>
                <a:latin typeface="Roboto Bold"/>
              </a:rPr>
              <a:t>Как </a:t>
            </a:r>
            <a:r>
              <a:rPr lang="en-US" sz="4500" dirty="0" err="1">
                <a:solidFill>
                  <a:srgbClr val="000000"/>
                </a:solidFill>
                <a:latin typeface="Roboto Bold"/>
              </a:rPr>
              <a:t>будет</a:t>
            </a:r>
            <a:r>
              <a:rPr lang="en-US" sz="4500" dirty="0">
                <a:solidFill>
                  <a:srgbClr val="000000"/>
                </a:solidFill>
                <a:latin typeface="Roboto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Roboto Bold"/>
              </a:rPr>
              <a:t>организовано</a:t>
            </a:r>
            <a:r>
              <a:rPr lang="en-US" sz="4500" dirty="0">
                <a:solidFill>
                  <a:srgbClr val="000000"/>
                </a:solidFill>
                <a:latin typeface="Roboto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Roboto Bold"/>
              </a:rPr>
              <a:t>информационное</a:t>
            </a:r>
            <a:r>
              <a:rPr lang="en-US" sz="4500" dirty="0">
                <a:solidFill>
                  <a:srgbClr val="000000"/>
                </a:solidFill>
                <a:latin typeface="Roboto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Roboto Bold"/>
              </a:rPr>
              <a:t>сопровождение</a:t>
            </a:r>
            <a:r>
              <a:rPr lang="en-US" sz="4500" dirty="0">
                <a:solidFill>
                  <a:srgbClr val="000000"/>
                </a:solidFill>
                <a:latin typeface="Roboto Bold"/>
              </a:rPr>
              <a:t>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6093710" y="4533315"/>
            <a:ext cx="11314786" cy="176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20"/>
              </a:lnSpc>
            </a:pPr>
            <a:r>
              <a:rPr lang="en-US" sz="3299" dirty="0">
                <a:solidFill>
                  <a:srgbClr val="000000"/>
                </a:solidFill>
                <a:latin typeface="Roboto"/>
              </a:rPr>
              <a:t>Необходимо </a:t>
            </a:r>
            <a:r>
              <a:rPr lang="en-US" sz="3299" dirty="0" err="1">
                <a:solidFill>
                  <a:srgbClr val="000000"/>
                </a:solidFill>
                <a:latin typeface="Roboto"/>
              </a:rPr>
              <a:t>отразить</a:t>
            </a:r>
            <a:r>
              <a:rPr lang="en-US" sz="3299" dirty="0">
                <a:solidFill>
                  <a:srgbClr val="000000"/>
                </a:solidFill>
                <a:latin typeface="Roboto"/>
              </a:rPr>
              <a:t>, </a:t>
            </a:r>
            <a:r>
              <a:rPr lang="en-US" sz="3299" dirty="0" err="1">
                <a:solidFill>
                  <a:srgbClr val="000000"/>
                </a:solidFill>
                <a:latin typeface="Roboto"/>
              </a:rPr>
              <a:t>как</a:t>
            </a:r>
            <a:r>
              <a:rPr lang="en-US" sz="3299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3299" dirty="0" err="1">
                <a:solidFill>
                  <a:srgbClr val="000000"/>
                </a:solidFill>
                <a:latin typeface="Roboto"/>
              </a:rPr>
              <a:t>будет</a:t>
            </a:r>
            <a:r>
              <a:rPr lang="en-US" sz="3299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3299" dirty="0" err="1">
                <a:solidFill>
                  <a:srgbClr val="000000"/>
                </a:solidFill>
                <a:latin typeface="Roboto"/>
              </a:rPr>
              <a:t>осуществляться</a:t>
            </a:r>
            <a:r>
              <a:rPr lang="en-US" sz="3299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3299" dirty="0" err="1">
                <a:solidFill>
                  <a:srgbClr val="000000"/>
                </a:solidFill>
                <a:latin typeface="Roboto"/>
              </a:rPr>
              <a:t>информационное</a:t>
            </a:r>
            <a:r>
              <a:rPr lang="en-US" sz="3299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3299" dirty="0" err="1">
                <a:solidFill>
                  <a:srgbClr val="000000"/>
                </a:solidFill>
                <a:latin typeface="Roboto"/>
              </a:rPr>
              <a:t>сопровождение</a:t>
            </a:r>
            <a:r>
              <a:rPr lang="en-US" sz="3299" dirty="0">
                <a:solidFill>
                  <a:srgbClr val="000000"/>
                </a:solidFill>
                <a:latin typeface="Roboto"/>
              </a:rPr>
              <a:t> проекта в СМИ и сети </a:t>
            </a:r>
            <a:r>
              <a:rPr lang="ru-RU" sz="3299" dirty="0" smtClean="0">
                <a:solidFill>
                  <a:srgbClr val="000000"/>
                </a:solidFill>
                <a:latin typeface="Roboto"/>
              </a:rPr>
              <a:t>«</a:t>
            </a:r>
            <a:r>
              <a:rPr lang="en-US" sz="3299" dirty="0" smtClean="0">
                <a:solidFill>
                  <a:srgbClr val="000000"/>
                </a:solidFill>
                <a:latin typeface="Roboto"/>
              </a:rPr>
              <a:t>Интернет</a:t>
            </a:r>
            <a:r>
              <a:rPr lang="ru-RU" sz="3299" dirty="0" smtClean="0">
                <a:solidFill>
                  <a:srgbClr val="000000"/>
                </a:solidFill>
                <a:latin typeface="Roboto"/>
              </a:rPr>
              <a:t>»</a:t>
            </a:r>
            <a:r>
              <a:rPr lang="en-US" sz="3299" dirty="0" smtClean="0">
                <a:solidFill>
                  <a:srgbClr val="000000"/>
                </a:solidFill>
                <a:latin typeface="Roboto"/>
              </a:rPr>
              <a:t> </a:t>
            </a:r>
            <a:endParaRPr lang="en-US" sz="3299" dirty="0">
              <a:solidFill>
                <a:srgbClr val="000000"/>
              </a:solidFill>
              <a:latin typeface="Roboto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5151383" y="7421566"/>
            <a:ext cx="11314786" cy="13336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80"/>
              </a:lnSpc>
            </a:pPr>
            <a:r>
              <a:rPr lang="en-US" sz="3700" dirty="0">
                <a:solidFill>
                  <a:srgbClr val="000000"/>
                </a:solidFill>
                <a:latin typeface="Roboto"/>
              </a:rPr>
              <a:t>Можно указать ссылки на </a:t>
            </a:r>
            <a:r>
              <a:rPr lang="en-US" sz="3700" dirty="0" err="1">
                <a:solidFill>
                  <a:srgbClr val="000000"/>
                </a:solidFill>
                <a:latin typeface="Roboto"/>
              </a:rPr>
              <a:t>ресурсы</a:t>
            </a:r>
            <a:r>
              <a:rPr lang="en-US" sz="3700" dirty="0">
                <a:solidFill>
                  <a:srgbClr val="000000"/>
                </a:solidFill>
                <a:latin typeface="Roboto"/>
              </a:rPr>
              <a:t> проекта </a:t>
            </a:r>
            <a:r>
              <a:rPr lang="en-US" sz="3700" dirty="0" err="1">
                <a:solidFill>
                  <a:srgbClr val="000000"/>
                </a:solidFill>
                <a:latin typeface="Roboto"/>
              </a:rPr>
              <a:t>или</a:t>
            </a:r>
            <a:r>
              <a:rPr lang="en-US" sz="3700" dirty="0">
                <a:solidFill>
                  <a:srgbClr val="000000"/>
                </a:solidFill>
                <a:latin typeface="Roboto"/>
              </a:rPr>
              <a:t> организации в сети </a:t>
            </a:r>
            <a:r>
              <a:rPr lang="ru-RU" sz="3700" dirty="0" smtClean="0">
                <a:solidFill>
                  <a:srgbClr val="000000"/>
                </a:solidFill>
                <a:latin typeface="Roboto"/>
              </a:rPr>
              <a:t>«</a:t>
            </a:r>
            <a:r>
              <a:rPr lang="en-US" sz="3700" dirty="0" smtClean="0">
                <a:solidFill>
                  <a:srgbClr val="000000"/>
                </a:solidFill>
                <a:latin typeface="Roboto"/>
              </a:rPr>
              <a:t>Интернет</a:t>
            </a:r>
            <a:r>
              <a:rPr lang="ru-RU" sz="3700" dirty="0" smtClean="0">
                <a:solidFill>
                  <a:srgbClr val="000000"/>
                </a:solidFill>
                <a:latin typeface="Roboto"/>
              </a:rPr>
              <a:t>»</a:t>
            </a:r>
            <a:endParaRPr lang="en-US" sz="3700" dirty="0">
              <a:solidFill>
                <a:srgbClr val="000000"/>
              </a:solidFill>
              <a:latin typeface="Roboto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293341" y="222128"/>
            <a:ext cx="14370410" cy="12568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10080"/>
              </a:lnSpc>
              <a:spcBef>
                <a:spcPct val="0"/>
              </a:spcBef>
            </a:pPr>
            <a:r>
              <a:rPr lang="en-US" sz="8000" dirty="0">
                <a:solidFill>
                  <a:srgbClr val="050607"/>
                </a:solidFill>
                <a:latin typeface="Roboto" panose="020B0604020202020204" charset="0"/>
                <a:ea typeface="Roboto" panose="020B0604020202020204" charset="0"/>
              </a:rPr>
              <a:t>I РАЗДЕЛ «О ПРОЕКТЕ»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B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645401" y="2421829"/>
            <a:ext cx="5066433" cy="5066412"/>
            <a:chOff x="0" y="0"/>
            <a:chExt cx="6350000" cy="634997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24976" r="-24976"/>
              </a:stretch>
            </a:blipFill>
          </p:spPr>
        </p:sp>
      </p:grpSp>
      <p:sp>
        <p:nvSpPr>
          <p:cNvPr id="4" name="TextBox 4"/>
          <p:cNvSpPr txBox="1"/>
          <p:nvPr/>
        </p:nvSpPr>
        <p:spPr>
          <a:xfrm>
            <a:off x="5944514" y="2317054"/>
            <a:ext cx="11173437" cy="790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4500" dirty="0" err="1">
                <a:solidFill>
                  <a:srgbClr val="000000"/>
                </a:solidFill>
                <a:latin typeface="Roboto Bold"/>
              </a:rPr>
              <a:t>Дальнейшее</a:t>
            </a:r>
            <a:r>
              <a:rPr lang="en-US" sz="4500" dirty="0">
                <a:solidFill>
                  <a:srgbClr val="000000"/>
                </a:solidFill>
                <a:latin typeface="Roboto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Roboto Bold"/>
              </a:rPr>
              <a:t>развитие</a:t>
            </a:r>
            <a:r>
              <a:rPr lang="en-US" sz="4500" dirty="0">
                <a:solidFill>
                  <a:srgbClr val="000000"/>
                </a:solidFill>
                <a:latin typeface="Roboto Bold"/>
              </a:rPr>
              <a:t> проекта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6376407" y="4136048"/>
            <a:ext cx="11314786" cy="3478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20"/>
              </a:lnSpc>
            </a:pPr>
            <a:r>
              <a:rPr lang="en-US" sz="3299" dirty="0">
                <a:solidFill>
                  <a:srgbClr val="000000"/>
                </a:solidFill>
                <a:latin typeface="Roboto"/>
              </a:rPr>
              <a:t>Необходимо </a:t>
            </a:r>
            <a:r>
              <a:rPr lang="en-US" sz="3299" dirty="0" err="1">
                <a:solidFill>
                  <a:srgbClr val="000000"/>
                </a:solidFill>
                <a:latin typeface="Roboto"/>
              </a:rPr>
              <a:t>отразить</a:t>
            </a:r>
            <a:r>
              <a:rPr lang="en-US" sz="3299" dirty="0">
                <a:solidFill>
                  <a:srgbClr val="000000"/>
                </a:solidFill>
                <a:latin typeface="Roboto"/>
              </a:rPr>
              <a:t>, </a:t>
            </a:r>
            <a:r>
              <a:rPr lang="en-US" sz="3299" dirty="0" err="1">
                <a:solidFill>
                  <a:srgbClr val="000000"/>
                </a:solidFill>
                <a:latin typeface="Roboto"/>
              </a:rPr>
              <a:t>будет</a:t>
            </a:r>
            <a:r>
              <a:rPr lang="en-US" sz="3299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3299" dirty="0" err="1">
                <a:solidFill>
                  <a:srgbClr val="000000"/>
                </a:solidFill>
                <a:latin typeface="Roboto"/>
              </a:rPr>
              <a:t>ли</a:t>
            </a:r>
            <a:r>
              <a:rPr lang="en-US" sz="3299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3299" dirty="0" err="1">
                <a:solidFill>
                  <a:srgbClr val="000000"/>
                </a:solidFill>
                <a:latin typeface="Roboto"/>
              </a:rPr>
              <a:t>продолжена</a:t>
            </a:r>
            <a:r>
              <a:rPr lang="en-US" sz="3299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3299" dirty="0" err="1">
                <a:solidFill>
                  <a:srgbClr val="000000"/>
                </a:solidFill>
                <a:latin typeface="Roboto"/>
              </a:rPr>
              <a:t>деятельность</a:t>
            </a:r>
            <a:r>
              <a:rPr lang="en-US" sz="3299" dirty="0">
                <a:solidFill>
                  <a:srgbClr val="000000"/>
                </a:solidFill>
                <a:latin typeface="Roboto"/>
              </a:rPr>
              <a:t> организации в </a:t>
            </a:r>
            <a:r>
              <a:rPr lang="en-US" sz="3299" dirty="0" err="1">
                <a:solidFill>
                  <a:srgbClr val="000000"/>
                </a:solidFill>
                <a:latin typeface="Roboto"/>
              </a:rPr>
              <a:t>этой</a:t>
            </a:r>
            <a:r>
              <a:rPr lang="en-US" sz="3299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3299" dirty="0" err="1">
                <a:solidFill>
                  <a:srgbClr val="000000"/>
                </a:solidFill>
                <a:latin typeface="Roboto"/>
              </a:rPr>
              <a:t>сфере</a:t>
            </a:r>
            <a:r>
              <a:rPr lang="en-US" sz="3299" dirty="0">
                <a:solidFill>
                  <a:srgbClr val="000000"/>
                </a:solidFill>
                <a:latin typeface="Roboto"/>
              </a:rPr>
              <a:t> в </a:t>
            </a:r>
            <a:r>
              <a:rPr lang="en-US" sz="3299" dirty="0" err="1">
                <a:solidFill>
                  <a:srgbClr val="000000"/>
                </a:solidFill>
                <a:latin typeface="Roboto"/>
              </a:rPr>
              <a:t>том</a:t>
            </a:r>
            <a:r>
              <a:rPr lang="en-US" sz="3299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3299" dirty="0" err="1">
                <a:solidFill>
                  <a:srgbClr val="000000"/>
                </a:solidFill>
                <a:latin typeface="Roboto"/>
              </a:rPr>
              <a:t>же</a:t>
            </a:r>
            <a:r>
              <a:rPr lang="en-US" sz="3299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3299" dirty="0" err="1">
                <a:solidFill>
                  <a:srgbClr val="000000"/>
                </a:solidFill>
                <a:latin typeface="Roboto"/>
              </a:rPr>
              <a:t>направлении</a:t>
            </a:r>
            <a:r>
              <a:rPr lang="en-US" sz="3299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3299" dirty="0" err="1">
                <a:solidFill>
                  <a:srgbClr val="000000"/>
                </a:solidFill>
                <a:latin typeface="Roboto"/>
              </a:rPr>
              <a:t>после</a:t>
            </a:r>
            <a:r>
              <a:rPr lang="en-US" sz="3299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3299" dirty="0" err="1">
                <a:solidFill>
                  <a:srgbClr val="000000"/>
                </a:solidFill>
                <a:latin typeface="Roboto"/>
              </a:rPr>
              <a:t>завершения</a:t>
            </a:r>
            <a:r>
              <a:rPr lang="en-US" sz="3299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3299" dirty="0" err="1">
                <a:solidFill>
                  <a:srgbClr val="000000"/>
                </a:solidFill>
                <a:latin typeface="Roboto"/>
              </a:rPr>
              <a:t>грантового</a:t>
            </a:r>
            <a:r>
              <a:rPr lang="en-US" sz="3299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3299" dirty="0" err="1">
                <a:solidFill>
                  <a:srgbClr val="000000"/>
                </a:solidFill>
                <a:latin typeface="Roboto"/>
              </a:rPr>
              <a:t>финансирования</a:t>
            </a:r>
            <a:r>
              <a:rPr lang="en-US" sz="3299" dirty="0">
                <a:solidFill>
                  <a:srgbClr val="000000"/>
                </a:solidFill>
                <a:latin typeface="Roboto"/>
              </a:rPr>
              <a:t>. </a:t>
            </a:r>
            <a:r>
              <a:rPr lang="en-US" sz="3299" dirty="0" err="1">
                <a:solidFill>
                  <a:srgbClr val="000000"/>
                </a:solidFill>
                <a:latin typeface="Roboto"/>
              </a:rPr>
              <a:t>Есть</a:t>
            </a:r>
            <a:r>
              <a:rPr lang="en-US" sz="3299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3299" dirty="0" err="1">
                <a:solidFill>
                  <a:srgbClr val="000000"/>
                </a:solidFill>
                <a:latin typeface="Roboto"/>
              </a:rPr>
              <a:t>ли</a:t>
            </a:r>
            <a:r>
              <a:rPr lang="en-US" sz="3299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3299" dirty="0" err="1">
                <a:solidFill>
                  <a:srgbClr val="000000"/>
                </a:solidFill>
                <a:latin typeface="Roboto"/>
              </a:rPr>
              <a:t>для</a:t>
            </a:r>
            <a:r>
              <a:rPr lang="en-US" sz="3299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3299" dirty="0" err="1">
                <a:solidFill>
                  <a:srgbClr val="000000"/>
                </a:solidFill>
                <a:latin typeface="Roboto"/>
              </a:rPr>
              <a:t>этого</a:t>
            </a:r>
            <a:r>
              <a:rPr lang="en-US" sz="3299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3299" dirty="0" err="1">
                <a:solidFill>
                  <a:srgbClr val="000000"/>
                </a:solidFill>
                <a:latin typeface="Roboto"/>
              </a:rPr>
              <a:t>возможности</a:t>
            </a:r>
            <a:r>
              <a:rPr lang="en-US" sz="3299" dirty="0">
                <a:solidFill>
                  <a:srgbClr val="000000"/>
                </a:solidFill>
                <a:latin typeface="Roboto"/>
              </a:rPr>
              <a:t>? </a:t>
            </a:r>
            <a:r>
              <a:rPr lang="en-US" sz="3299" dirty="0" err="1">
                <a:solidFill>
                  <a:srgbClr val="000000"/>
                </a:solidFill>
                <a:latin typeface="Roboto"/>
              </a:rPr>
              <a:t>Какой</a:t>
            </a:r>
            <a:r>
              <a:rPr lang="en-US" sz="3299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3299" dirty="0" err="1" smtClean="0">
                <a:solidFill>
                  <a:srgbClr val="000000"/>
                </a:solidFill>
                <a:latin typeface="Roboto"/>
              </a:rPr>
              <a:t>социальны</a:t>
            </a:r>
            <a:r>
              <a:rPr lang="ru-RU" sz="3299" dirty="0" smtClean="0">
                <a:solidFill>
                  <a:srgbClr val="000000"/>
                </a:solidFill>
                <a:latin typeface="Roboto"/>
              </a:rPr>
              <a:t>й</a:t>
            </a:r>
            <a:r>
              <a:rPr lang="en-US" sz="3299" dirty="0" smtClean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3299" dirty="0" err="1">
                <a:solidFill>
                  <a:srgbClr val="000000"/>
                </a:solidFill>
                <a:latin typeface="Roboto"/>
              </a:rPr>
              <a:t>эффект</a:t>
            </a:r>
            <a:r>
              <a:rPr lang="en-US" sz="3299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3299" dirty="0" err="1">
                <a:solidFill>
                  <a:srgbClr val="000000"/>
                </a:solidFill>
                <a:latin typeface="Roboto"/>
              </a:rPr>
              <a:t>ожидается</a:t>
            </a:r>
            <a:r>
              <a:rPr lang="en-US" sz="3299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3299" dirty="0" err="1">
                <a:solidFill>
                  <a:srgbClr val="000000"/>
                </a:solidFill>
                <a:latin typeface="Roboto"/>
              </a:rPr>
              <a:t>от</a:t>
            </a:r>
            <a:r>
              <a:rPr lang="en-US" sz="3299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3299" dirty="0" err="1">
                <a:solidFill>
                  <a:srgbClr val="000000"/>
                </a:solidFill>
                <a:latin typeface="Roboto"/>
              </a:rPr>
              <a:t>продолжения</a:t>
            </a:r>
            <a:r>
              <a:rPr lang="en-US" sz="3299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3299" dirty="0" err="1">
                <a:solidFill>
                  <a:srgbClr val="000000"/>
                </a:solidFill>
                <a:latin typeface="Roboto"/>
              </a:rPr>
              <a:t>выбранной</a:t>
            </a:r>
            <a:r>
              <a:rPr lang="en-US" sz="3299" dirty="0">
                <a:solidFill>
                  <a:srgbClr val="000000"/>
                </a:solidFill>
                <a:latin typeface="Roboto"/>
              </a:rPr>
              <a:t> деятельности?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293341" y="222128"/>
            <a:ext cx="14370410" cy="12568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10080"/>
              </a:lnSpc>
              <a:spcBef>
                <a:spcPct val="0"/>
              </a:spcBef>
            </a:pPr>
            <a:r>
              <a:rPr lang="en-US" sz="8000" dirty="0">
                <a:solidFill>
                  <a:srgbClr val="050607"/>
                </a:solidFill>
                <a:latin typeface="Roboto" panose="020B0604020202020204" charset="0"/>
                <a:ea typeface="Roboto" panose="020B0604020202020204" charset="0"/>
              </a:rPr>
              <a:t>I РАЗДЕЛ «О ПРОЕКТЕ»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B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566874" y="2421829"/>
            <a:ext cx="5066433" cy="5066412"/>
            <a:chOff x="0" y="0"/>
            <a:chExt cx="6350000" cy="634997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24976" r="-24976"/>
              </a:stretch>
            </a:blipFill>
          </p:spPr>
        </p:sp>
      </p:grpSp>
      <p:sp>
        <p:nvSpPr>
          <p:cNvPr id="5" name="TextBox 5"/>
          <p:cNvSpPr txBox="1"/>
          <p:nvPr/>
        </p:nvSpPr>
        <p:spPr>
          <a:xfrm>
            <a:off x="4570282" y="1376522"/>
            <a:ext cx="13199438" cy="573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20"/>
              </a:lnSpc>
            </a:pPr>
            <a:r>
              <a:rPr lang="en-US" sz="3300" dirty="0" err="1">
                <a:solidFill>
                  <a:srgbClr val="000000"/>
                </a:solidFill>
                <a:latin typeface="Roboto"/>
              </a:rPr>
              <a:t>Должность</a:t>
            </a:r>
            <a:r>
              <a:rPr lang="en-US" sz="33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Roboto"/>
              </a:rPr>
              <a:t>руководителя</a:t>
            </a:r>
            <a:r>
              <a:rPr lang="en-US" sz="3300" dirty="0">
                <a:solidFill>
                  <a:srgbClr val="000000"/>
                </a:solidFill>
                <a:latin typeface="Roboto"/>
              </a:rPr>
              <a:t> проекта в организации - </a:t>
            </a:r>
            <a:r>
              <a:rPr lang="en-US" sz="3300" dirty="0" err="1">
                <a:solidFill>
                  <a:srgbClr val="000000"/>
                </a:solidFill>
                <a:latin typeface="Roboto"/>
              </a:rPr>
              <a:t>заявителе</a:t>
            </a:r>
            <a:endParaRPr lang="en-US" sz="3300" dirty="0">
              <a:solidFill>
                <a:srgbClr val="000000"/>
              </a:solidFill>
              <a:latin typeface="Roboto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237059" y="294372"/>
            <a:ext cx="16613899" cy="1026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8190"/>
              </a:lnSpc>
              <a:spcBef>
                <a:spcPct val="0"/>
              </a:spcBef>
            </a:pPr>
            <a:r>
              <a:rPr lang="en-US" sz="6500" dirty="0">
                <a:solidFill>
                  <a:srgbClr val="050607"/>
                </a:solidFill>
                <a:latin typeface="Roboto" panose="020B0604020202020204" charset="0"/>
                <a:ea typeface="Roboto" panose="020B0604020202020204" charset="0"/>
              </a:rPr>
              <a:t>II РАЗДЕЛ «РУКОВОДИТЕЛЬ ПРОЕКТА»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892975" y="3017967"/>
            <a:ext cx="11533261" cy="38600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339"/>
              </a:lnSpc>
            </a:pPr>
            <a:r>
              <a:rPr lang="en-US" sz="3099" dirty="0" err="1">
                <a:solidFill>
                  <a:srgbClr val="000000"/>
                </a:solidFill>
                <a:latin typeface="Roboto"/>
              </a:rPr>
              <a:t>Должность</a:t>
            </a:r>
            <a:r>
              <a:rPr lang="en-US" sz="3099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3099" dirty="0" err="1">
                <a:solidFill>
                  <a:srgbClr val="000000"/>
                </a:solidFill>
                <a:latin typeface="Roboto"/>
              </a:rPr>
              <a:t>руководителя</a:t>
            </a:r>
            <a:r>
              <a:rPr lang="en-US" sz="3099" dirty="0">
                <a:solidFill>
                  <a:srgbClr val="000000"/>
                </a:solidFill>
                <a:latin typeface="Roboto"/>
              </a:rPr>
              <a:t> проекта в организации - </a:t>
            </a:r>
            <a:r>
              <a:rPr lang="en-US" sz="3099" dirty="0" err="1">
                <a:solidFill>
                  <a:srgbClr val="000000"/>
                </a:solidFill>
                <a:latin typeface="Roboto"/>
              </a:rPr>
              <a:t>заявителе</a:t>
            </a:r>
            <a:r>
              <a:rPr lang="en-US" sz="3099" dirty="0">
                <a:solidFill>
                  <a:srgbClr val="000000"/>
                </a:solidFill>
                <a:latin typeface="Roboto"/>
              </a:rPr>
              <a:t> (</a:t>
            </a:r>
            <a:r>
              <a:rPr lang="en-US" sz="3099" dirty="0" err="1">
                <a:solidFill>
                  <a:srgbClr val="000000"/>
                </a:solidFill>
                <a:latin typeface="Roboto"/>
              </a:rPr>
              <a:t>информация</a:t>
            </a:r>
            <a:r>
              <a:rPr lang="en-US" sz="3099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3099" dirty="0" err="1">
                <a:solidFill>
                  <a:srgbClr val="000000"/>
                </a:solidFill>
                <a:latin typeface="Roboto"/>
              </a:rPr>
              <a:t>указывается</a:t>
            </a:r>
            <a:r>
              <a:rPr lang="en-US" sz="3099" dirty="0">
                <a:solidFill>
                  <a:srgbClr val="000000"/>
                </a:solidFill>
                <a:latin typeface="Roboto"/>
              </a:rPr>
              <a:t> на </a:t>
            </a:r>
            <a:r>
              <a:rPr lang="en-US" sz="3099" dirty="0" err="1">
                <a:solidFill>
                  <a:srgbClr val="000000"/>
                </a:solidFill>
                <a:latin typeface="Roboto"/>
              </a:rPr>
              <a:t>момент</a:t>
            </a:r>
            <a:r>
              <a:rPr lang="en-US" sz="3099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3099" dirty="0" err="1">
                <a:solidFill>
                  <a:srgbClr val="000000"/>
                </a:solidFill>
                <a:latin typeface="Roboto"/>
              </a:rPr>
              <a:t>подачи</a:t>
            </a:r>
            <a:r>
              <a:rPr lang="en-US" sz="3099" dirty="0">
                <a:solidFill>
                  <a:srgbClr val="000000"/>
                </a:solidFill>
                <a:latin typeface="Roboto"/>
              </a:rPr>
              <a:t> заявки). </a:t>
            </a:r>
          </a:p>
          <a:p>
            <a:pPr>
              <a:lnSpc>
                <a:spcPts val="4339"/>
              </a:lnSpc>
            </a:pPr>
            <a:endParaRPr lang="en-US" sz="3099" dirty="0">
              <a:solidFill>
                <a:srgbClr val="000000"/>
              </a:solidFill>
              <a:latin typeface="Roboto"/>
            </a:endParaRPr>
          </a:p>
          <a:p>
            <a:pPr>
              <a:lnSpc>
                <a:spcPts val="4339"/>
              </a:lnSpc>
            </a:pPr>
            <a:r>
              <a:rPr lang="en-US" sz="3099" dirty="0" err="1">
                <a:solidFill>
                  <a:srgbClr val="000000"/>
                </a:solidFill>
                <a:latin typeface="Roboto"/>
              </a:rPr>
              <a:t>Если</a:t>
            </a:r>
            <a:r>
              <a:rPr lang="en-US" sz="3099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3099" dirty="0" err="1">
                <a:solidFill>
                  <a:srgbClr val="000000"/>
                </a:solidFill>
                <a:latin typeface="Roboto"/>
              </a:rPr>
              <a:t>руководитель</a:t>
            </a:r>
            <a:r>
              <a:rPr lang="en-US" sz="3099" dirty="0">
                <a:solidFill>
                  <a:srgbClr val="000000"/>
                </a:solidFill>
                <a:latin typeface="Roboto"/>
              </a:rPr>
              <a:t> проекта </a:t>
            </a:r>
            <a:r>
              <a:rPr lang="en-US" sz="3099" dirty="0" err="1">
                <a:solidFill>
                  <a:srgbClr val="000000"/>
                </a:solidFill>
                <a:latin typeface="Roboto"/>
              </a:rPr>
              <a:t>не</a:t>
            </a:r>
            <a:r>
              <a:rPr lang="en-US" sz="3099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3099" dirty="0" err="1">
                <a:solidFill>
                  <a:srgbClr val="000000"/>
                </a:solidFill>
                <a:latin typeface="Roboto"/>
              </a:rPr>
              <a:t>является</a:t>
            </a:r>
            <a:r>
              <a:rPr lang="en-US" sz="3099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3099" dirty="0" err="1">
                <a:solidFill>
                  <a:srgbClr val="000000"/>
                </a:solidFill>
                <a:latin typeface="Roboto"/>
              </a:rPr>
              <a:t>сотрудником</a:t>
            </a:r>
            <a:r>
              <a:rPr lang="en-US" sz="3099" dirty="0">
                <a:solidFill>
                  <a:srgbClr val="000000"/>
                </a:solidFill>
                <a:latin typeface="Roboto"/>
              </a:rPr>
              <a:t> организации, необходимо указать </a:t>
            </a:r>
            <a:r>
              <a:rPr lang="en-US" sz="3099" dirty="0" err="1">
                <a:solidFill>
                  <a:srgbClr val="000000"/>
                </a:solidFill>
                <a:latin typeface="Roboto"/>
              </a:rPr>
              <a:t>форму</a:t>
            </a:r>
            <a:r>
              <a:rPr lang="en-US" sz="3099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3099" dirty="0" err="1">
                <a:solidFill>
                  <a:srgbClr val="000000"/>
                </a:solidFill>
                <a:latin typeface="Roboto"/>
              </a:rPr>
              <a:t>сотрудничества</a:t>
            </a:r>
            <a:r>
              <a:rPr lang="en-US" sz="3099" dirty="0">
                <a:solidFill>
                  <a:srgbClr val="000000"/>
                </a:solidFill>
                <a:latin typeface="Roboto"/>
              </a:rPr>
              <a:t>.</a:t>
            </a:r>
          </a:p>
          <a:p>
            <a:pPr>
              <a:lnSpc>
                <a:spcPts val="4339"/>
              </a:lnSpc>
            </a:pPr>
            <a:r>
              <a:rPr lang="en-US" sz="3099" dirty="0" err="1">
                <a:solidFill>
                  <a:srgbClr val="000000"/>
                </a:solidFill>
                <a:latin typeface="Roboto"/>
              </a:rPr>
              <a:t>Если</a:t>
            </a:r>
            <a:r>
              <a:rPr lang="en-US" sz="3099" dirty="0">
                <a:solidFill>
                  <a:srgbClr val="000000"/>
                </a:solidFill>
                <a:latin typeface="Roboto"/>
              </a:rPr>
              <a:t> в команде проекта, </a:t>
            </a:r>
            <a:r>
              <a:rPr lang="en-US" sz="3099" dirty="0" err="1">
                <a:solidFill>
                  <a:srgbClr val="000000"/>
                </a:solidFill>
                <a:latin typeface="Roboto"/>
              </a:rPr>
              <a:t>кроме</a:t>
            </a:r>
            <a:r>
              <a:rPr lang="en-US" sz="3099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3099" dirty="0" err="1">
                <a:solidFill>
                  <a:srgbClr val="000000"/>
                </a:solidFill>
                <a:latin typeface="Roboto"/>
              </a:rPr>
              <a:t>руководителя</a:t>
            </a:r>
            <a:r>
              <a:rPr lang="en-US" sz="3099" dirty="0">
                <a:solidFill>
                  <a:srgbClr val="000000"/>
                </a:solidFill>
                <a:latin typeface="Roboto"/>
              </a:rPr>
              <a:t>, </a:t>
            </a:r>
            <a:r>
              <a:rPr lang="en-US" sz="3099" dirty="0" err="1">
                <a:solidFill>
                  <a:srgbClr val="000000"/>
                </a:solidFill>
                <a:latin typeface="Roboto"/>
              </a:rPr>
              <a:t>никого</a:t>
            </a:r>
            <a:r>
              <a:rPr lang="en-US" sz="3099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3099" dirty="0" err="1">
                <a:solidFill>
                  <a:srgbClr val="000000"/>
                </a:solidFill>
                <a:latin typeface="Roboto"/>
              </a:rPr>
              <a:t>нет</a:t>
            </a:r>
            <a:r>
              <a:rPr lang="en-US" sz="3099" dirty="0">
                <a:solidFill>
                  <a:srgbClr val="000000"/>
                </a:solidFill>
                <a:latin typeface="Roboto"/>
              </a:rPr>
              <a:t>, </a:t>
            </a:r>
            <a:r>
              <a:rPr lang="en-US" sz="3099" dirty="0" err="1">
                <a:solidFill>
                  <a:srgbClr val="000000"/>
                </a:solidFill>
                <a:latin typeface="Roboto"/>
              </a:rPr>
              <a:t>нужно</a:t>
            </a:r>
            <a:r>
              <a:rPr lang="en-US" sz="3099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3099" dirty="0" err="1">
                <a:solidFill>
                  <a:srgbClr val="000000"/>
                </a:solidFill>
                <a:latin typeface="Roboto"/>
              </a:rPr>
              <a:t>будет</a:t>
            </a:r>
            <a:r>
              <a:rPr lang="en-US" sz="3099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3099" dirty="0" err="1">
                <a:solidFill>
                  <a:srgbClr val="000000"/>
                </a:solidFill>
                <a:latin typeface="Roboto"/>
              </a:rPr>
              <a:t>отметить</a:t>
            </a:r>
            <a:r>
              <a:rPr lang="en-US" sz="3099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3099" dirty="0" err="1">
                <a:solidFill>
                  <a:srgbClr val="000000"/>
                </a:solidFill>
                <a:latin typeface="Roboto"/>
              </a:rPr>
              <a:t>данный</a:t>
            </a:r>
            <a:r>
              <a:rPr lang="en-US" sz="3099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3099" dirty="0" err="1" smtClean="0">
                <a:solidFill>
                  <a:srgbClr val="000000"/>
                </a:solidFill>
                <a:latin typeface="Roboto"/>
              </a:rPr>
              <a:t>пункт</a:t>
            </a:r>
            <a:r>
              <a:rPr lang="ru-RU" sz="3099" dirty="0" smtClean="0">
                <a:solidFill>
                  <a:srgbClr val="000000"/>
                </a:solidFill>
                <a:latin typeface="Roboto"/>
              </a:rPr>
              <a:t>.</a:t>
            </a:r>
            <a:r>
              <a:rPr lang="en-US" sz="3099" dirty="0" smtClean="0">
                <a:solidFill>
                  <a:srgbClr val="000000"/>
                </a:solidFill>
                <a:latin typeface="Roboto"/>
              </a:rPr>
              <a:t> </a:t>
            </a:r>
            <a:endParaRPr lang="en-US" sz="3099" dirty="0">
              <a:solidFill>
                <a:srgbClr val="000000"/>
              </a:solidFill>
              <a:latin typeface="Robo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B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153511" y="3918444"/>
            <a:ext cx="8546897" cy="480762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821777" y="3918444"/>
            <a:ext cx="4736893" cy="4736893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2602157" y="1738486"/>
            <a:ext cx="12100058" cy="1154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20"/>
              </a:lnSpc>
            </a:pPr>
            <a:r>
              <a:rPr lang="en-US" sz="3300" dirty="0" err="1">
                <a:solidFill>
                  <a:srgbClr val="000000"/>
                </a:solidFill>
                <a:latin typeface="Roboto"/>
              </a:rPr>
              <a:t>Автоматическое</a:t>
            </a:r>
            <a:r>
              <a:rPr lang="en-US" sz="33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Roboto"/>
              </a:rPr>
              <a:t>заполнение</a:t>
            </a:r>
            <a:r>
              <a:rPr lang="en-US" sz="3300" dirty="0">
                <a:solidFill>
                  <a:srgbClr val="000000"/>
                </a:solidFill>
                <a:latin typeface="Roboto"/>
              </a:rPr>
              <a:t> с </a:t>
            </a:r>
            <a:r>
              <a:rPr lang="en-US" sz="3300" dirty="0" err="1">
                <a:solidFill>
                  <a:srgbClr val="000000"/>
                </a:solidFill>
                <a:latin typeface="Roboto"/>
              </a:rPr>
              <a:t>помощью</a:t>
            </a:r>
            <a:r>
              <a:rPr lang="en-US" sz="33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Roboto"/>
              </a:rPr>
              <a:t>привязки</a:t>
            </a:r>
            <a:r>
              <a:rPr lang="en-US" sz="3300" dirty="0">
                <a:solidFill>
                  <a:srgbClr val="000000"/>
                </a:solidFill>
                <a:latin typeface="Roboto"/>
              </a:rPr>
              <a:t> к </a:t>
            </a:r>
            <a:r>
              <a:rPr lang="en-US" sz="3300" dirty="0" err="1">
                <a:solidFill>
                  <a:srgbClr val="000000"/>
                </a:solidFill>
                <a:latin typeface="Roboto"/>
              </a:rPr>
              <a:t>заявке</a:t>
            </a:r>
            <a:r>
              <a:rPr lang="en-US" sz="33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Roboto"/>
              </a:rPr>
              <a:t>аккаунта</a:t>
            </a:r>
            <a:r>
              <a:rPr lang="en-US" sz="33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Roboto"/>
              </a:rPr>
              <a:t>руководителя</a:t>
            </a:r>
            <a:r>
              <a:rPr lang="en-US" sz="3300" dirty="0">
                <a:solidFill>
                  <a:srgbClr val="000000"/>
                </a:solidFill>
                <a:latin typeface="Roboto"/>
              </a:rPr>
              <a:t> проекта на портале "</a:t>
            </a:r>
            <a:r>
              <a:rPr lang="en-US" sz="3300" dirty="0" err="1">
                <a:solidFill>
                  <a:srgbClr val="000000"/>
                </a:solidFill>
                <a:latin typeface="Roboto"/>
              </a:rPr>
              <a:t>Создатели</a:t>
            </a:r>
            <a:r>
              <a:rPr lang="en-US" sz="3300" dirty="0">
                <a:solidFill>
                  <a:srgbClr val="000000"/>
                </a:solidFill>
                <a:latin typeface="Roboto"/>
              </a:rPr>
              <a:t>".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37059" y="294372"/>
            <a:ext cx="16613899" cy="1026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8190"/>
              </a:lnSpc>
              <a:spcBef>
                <a:spcPct val="0"/>
              </a:spcBef>
            </a:pPr>
            <a:r>
              <a:rPr lang="en-US" sz="6500" dirty="0">
                <a:solidFill>
                  <a:srgbClr val="050607"/>
                </a:solidFill>
                <a:latin typeface="Roboto" panose="020B0604020202020204" charset="0"/>
                <a:ea typeface="Roboto" panose="020B0604020202020204" charset="0"/>
              </a:rPr>
              <a:t>II РАЗДЕЛ «РУКОВОДИТЕЛЬ ПРОЕКТА»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B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512811" y="2523757"/>
            <a:ext cx="11063499" cy="4800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2999" dirty="0">
                <a:solidFill>
                  <a:srgbClr val="000000"/>
                </a:solidFill>
                <a:latin typeface="Roboto"/>
              </a:rPr>
              <a:t>В данном разделе  </a:t>
            </a:r>
            <a:r>
              <a:rPr lang="en-US" sz="2999" dirty="0" err="1">
                <a:solidFill>
                  <a:srgbClr val="000000"/>
                </a:solidFill>
                <a:latin typeface="Roboto"/>
              </a:rPr>
              <a:t>следует</a:t>
            </a:r>
            <a:r>
              <a:rPr lang="en-US" sz="2999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Roboto"/>
              </a:rPr>
              <a:t>обосновать</a:t>
            </a:r>
            <a:r>
              <a:rPr lang="en-US" sz="2999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Roboto"/>
              </a:rPr>
              <a:t>способность</a:t>
            </a:r>
            <a:r>
              <a:rPr lang="en-US" sz="2999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Roboto"/>
              </a:rPr>
              <a:t>команды</a:t>
            </a:r>
            <a:r>
              <a:rPr lang="en-US" sz="2999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Roboto"/>
              </a:rPr>
              <a:t>справиться</a:t>
            </a:r>
            <a:r>
              <a:rPr lang="en-US" sz="2999" dirty="0">
                <a:solidFill>
                  <a:srgbClr val="000000"/>
                </a:solidFill>
                <a:latin typeface="Roboto"/>
              </a:rPr>
              <a:t> с решение </a:t>
            </a:r>
            <a:r>
              <a:rPr lang="en-US" sz="2999" dirty="0" err="1">
                <a:solidFill>
                  <a:srgbClr val="000000"/>
                </a:solidFill>
                <a:latin typeface="Roboto"/>
              </a:rPr>
              <a:t>задач</a:t>
            </a:r>
            <a:r>
              <a:rPr lang="en-US" sz="2999" dirty="0">
                <a:solidFill>
                  <a:srgbClr val="000000"/>
                </a:solidFill>
                <a:latin typeface="Roboto"/>
              </a:rPr>
              <a:t>, </a:t>
            </a:r>
            <a:r>
              <a:rPr lang="en-US" sz="2999" dirty="0" err="1">
                <a:solidFill>
                  <a:srgbClr val="000000"/>
                </a:solidFill>
                <a:latin typeface="Roboto"/>
              </a:rPr>
              <a:t>указанных</a:t>
            </a:r>
            <a:r>
              <a:rPr lang="en-US" sz="2999" dirty="0">
                <a:solidFill>
                  <a:srgbClr val="000000"/>
                </a:solidFill>
                <a:latin typeface="Roboto"/>
              </a:rPr>
              <a:t> в </a:t>
            </a:r>
            <a:r>
              <a:rPr lang="en-US" sz="2999" dirty="0" err="1">
                <a:solidFill>
                  <a:srgbClr val="000000"/>
                </a:solidFill>
                <a:latin typeface="Roboto"/>
              </a:rPr>
              <a:t>заявке</a:t>
            </a:r>
            <a:r>
              <a:rPr lang="en-US" sz="2999" dirty="0">
                <a:solidFill>
                  <a:srgbClr val="000000"/>
                </a:solidFill>
                <a:latin typeface="Roboto"/>
              </a:rPr>
              <a:t>. </a:t>
            </a:r>
          </a:p>
          <a:p>
            <a:pPr>
              <a:lnSpc>
                <a:spcPts val="4200"/>
              </a:lnSpc>
            </a:pPr>
            <a:endParaRPr lang="en-US" sz="2999" dirty="0">
              <a:solidFill>
                <a:srgbClr val="000000"/>
              </a:solidFill>
              <a:latin typeface="Roboto"/>
            </a:endParaRPr>
          </a:p>
          <a:p>
            <a:pPr>
              <a:lnSpc>
                <a:spcPts val="4200"/>
              </a:lnSpc>
            </a:pPr>
            <a:r>
              <a:rPr lang="en-US" sz="3000" dirty="0">
                <a:solidFill>
                  <a:srgbClr val="000000"/>
                </a:solidFill>
                <a:latin typeface="Roboto"/>
              </a:rPr>
              <a:t>Необходимо указать 5-7 </a:t>
            </a:r>
            <a:r>
              <a:rPr lang="en-US" sz="3000" dirty="0" err="1">
                <a:solidFill>
                  <a:srgbClr val="000000"/>
                </a:solidFill>
                <a:latin typeface="Roboto"/>
              </a:rPr>
              <a:t>ключевых</a:t>
            </a:r>
            <a:r>
              <a:rPr lang="en-US" sz="3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Roboto"/>
              </a:rPr>
              <a:t>членов</a:t>
            </a:r>
            <a:r>
              <a:rPr lang="en-US" sz="3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Roboto"/>
              </a:rPr>
              <a:t>команды</a:t>
            </a:r>
            <a:r>
              <a:rPr lang="en-US" sz="3000" dirty="0">
                <a:solidFill>
                  <a:srgbClr val="000000"/>
                </a:solidFill>
                <a:latin typeface="Roboto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Roboto"/>
              </a:rPr>
              <a:t>всего</a:t>
            </a:r>
            <a:r>
              <a:rPr lang="en-US" sz="3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Roboto"/>
              </a:rPr>
              <a:t>возможно</a:t>
            </a:r>
            <a:r>
              <a:rPr lang="en-US" sz="3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Roboto"/>
              </a:rPr>
              <a:t>добавить</a:t>
            </a:r>
            <a:r>
              <a:rPr lang="en-US" sz="3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Roboto"/>
              </a:rPr>
              <a:t>до</a:t>
            </a:r>
            <a:r>
              <a:rPr lang="en-US" sz="3000" dirty="0">
                <a:solidFill>
                  <a:srgbClr val="000000"/>
                </a:solidFill>
                <a:latin typeface="Roboto"/>
              </a:rPr>
              <a:t> 15 </a:t>
            </a:r>
            <a:r>
              <a:rPr lang="en-US" sz="3000" dirty="0" err="1">
                <a:solidFill>
                  <a:srgbClr val="000000"/>
                </a:solidFill>
                <a:latin typeface="Roboto"/>
              </a:rPr>
              <a:t>человек</a:t>
            </a:r>
            <a:r>
              <a:rPr lang="en-US" sz="3000" dirty="0">
                <a:solidFill>
                  <a:srgbClr val="000000"/>
                </a:solidFill>
                <a:latin typeface="Roboto"/>
              </a:rPr>
              <a:t>. </a:t>
            </a:r>
          </a:p>
          <a:p>
            <a:pPr>
              <a:lnSpc>
                <a:spcPts val="4200"/>
              </a:lnSpc>
            </a:pPr>
            <a:endParaRPr lang="en-US" sz="3000" dirty="0">
              <a:solidFill>
                <a:srgbClr val="000000"/>
              </a:solidFill>
              <a:latin typeface="Roboto"/>
            </a:endParaRPr>
          </a:p>
          <a:p>
            <a:pPr>
              <a:lnSpc>
                <a:spcPts val="4199"/>
              </a:lnSpc>
            </a:pPr>
            <a:r>
              <a:rPr lang="en-US" sz="3000" dirty="0" err="1">
                <a:solidFill>
                  <a:srgbClr val="000000"/>
                </a:solidFill>
                <a:latin typeface="Roboto"/>
              </a:rPr>
              <a:t>Так</a:t>
            </a:r>
            <a:r>
              <a:rPr lang="en-US" sz="3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Roboto"/>
              </a:rPr>
              <a:t>же</a:t>
            </a:r>
            <a:r>
              <a:rPr lang="en-US" sz="3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Roboto"/>
              </a:rPr>
              <a:t>как</a:t>
            </a:r>
            <a:r>
              <a:rPr lang="en-US" sz="3000" dirty="0">
                <a:solidFill>
                  <a:srgbClr val="000000"/>
                </a:solidFill>
                <a:latin typeface="Roboto"/>
              </a:rPr>
              <a:t> и </a:t>
            </a:r>
            <a:r>
              <a:rPr lang="en-US" sz="3000" dirty="0" err="1">
                <a:solidFill>
                  <a:srgbClr val="000000"/>
                </a:solidFill>
                <a:latin typeface="Roboto"/>
              </a:rPr>
              <a:t>раздел</a:t>
            </a:r>
            <a:r>
              <a:rPr lang="en-US" sz="3000" dirty="0">
                <a:solidFill>
                  <a:srgbClr val="000000"/>
                </a:solidFill>
                <a:latin typeface="Roboto"/>
              </a:rPr>
              <a:t> "</a:t>
            </a:r>
            <a:r>
              <a:rPr lang="en-US" sz="3000" dirty="0" err="1">
                <a:solidFill>
                  <a:srgbClr val="000000"/>
                </a:solidFill>
                <a:latin typeface="Roboto"/>
              </a:rPr>
              <a:t>руководитель</a:t>
            </a:r>
            <a:r>
              <a:rPr lang="en-US" sz="3000" dirty="0">
                <a:solidFill>
                  <a:srgbClr val="000000"/>
                </a:solidFill>
                <a:latin typeface="Roboto"/>
              </a:rPr>
              <a:t> проекта" </a:t>
            </a:r>
            <a:r>
              <a:rPr lang="en-US" sz="3000" dirty="0" err="1">
                <a:solidFill>
                  <a:srgbClr val="000000"/>
                </a:solidFill>
                <a:latin typeface="Roboto"/>
              </a:rPr>
              <a:t>заполнить</a:t>
            </a:r>
            <a:r>
              <a:rPr lang="en-US" sz="3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Roboto"/>
              </a:rPr>
              <a:t>профили</a:t>
            </a:r>
            <a:r>
              <a:rPr lang="en-US" sz="3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Roboto"/>
              </a:rPr>
              <a:t>членов</a:t>
            </a:r>
            <a:r>
              <a:rPr lang="en-US" sz="3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Roboto"/>
              </a:rPr>
              <a:t>команды</a:t>
            </a:r>
            <a:r>
              <a:rPr lang="en-US" sz="3000" dirty="0">
                <a:solidFill>
                  <a:srgbClr val="000000"/>
                </a:solidFill>
                <a:latin typeface="Roboto"/>
              </a:rPr>
              <a:t> можно </a:t>
            </a:r>
            <a:r>
              <a:rPr lang="en-US" sz="3000" dirty="0" err="1">
                <a:solidFill>
                  <a:srgbClr val="000000"/>
                </a:solidFill>
                <a:latin typeface="Roboto"/>
              </a:rPr>
              <a:t>заполнить</a:t>
            </a:r>
            <a:r>
              <a:rPr lang="en-US" sz="3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Roboto"/>
              </a:rPr>
              <a:t>автоматически</a:t>
            </a:r>
            <a:r>
              <a:rPr lang="en-US" sz="3000" dirty="0">
                <a:solidFill>
                  <a:srgbClr val="000000"/>
                </a:solidFill>
                <a:latin typeface="Roboto"/>
              </a:rPr>
              <a:t> на портале "Созидатели" </a:t>
            </a:r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655211" y="2817148"/>
            <a:ext cx="5108181" cy="5108161"/>
            <a:chOff x="0" y="0"/>
            <a:chExt cx="6350000" cy="63499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24906" r="-24906"/>
              </a:stretch>
            </a:blipFill>
          </p:spPr>
        </p:sp>
      </p:grpSp>
      <p:sp>
        <p:nvSpPr>
          <p:cNvPr id="5" name="TextBox 5"/>
          <p:cNvSpPr txBox="1"/>
          <p:nvPr/>
        </p:nvSpPr>
        <p:spPr>
          <a:xfrm>
            <a:off x="237059" y="294372"/>
            <a:ext cx="16613899" cy="1026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8190"/>
              </a:lnSpc>
              <a:spcBef>
                <a:spcPct val="0"/>
              </a:spcBef>
            </a:pPr>
            <a:r>
              <a:rPr lang="en-US" sz="6500" dirty="0">
                <a:solidFill>
                  <a:srgbClr val="050607"/>
                </a:solidFill>
                <a:latin typeface="Roboto" panose="020B0604020202020204" charset="0"/>
                <a:ea typeface="Roboto" panose="020B0604020202020204" charset="0"/>
              </a:rPr>
              <a:t>III РАЗДЕЛ «КОМАНДА ПРОЕКТА»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B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690980" y="1396310"/>
            <a:ext cx="13597020" cy="8220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39"/>
              </a:lnSpc>
            </a:pPr>
            <a:r>
              <a:rPr lang="en-US" sz="2599" dirty="0" err="1">
                <a:solidFill>
                  <a:srgbClr val="000000"/>
                </a:solidFill>
                <a:latin typeface="Roboto"/>
              </a:rPr>
              <a:t>Введите</a:t>
            </a:r>
            <a:r>
              <a:rPr lang="en-US" sz="2599" dirty="0">
                <a:solidFill>
                  <a:srgbClr val="000000"/>
                </a:solidFill>
                <a:latin typeface="Roboto"/>
              </a:rPr>
              <a:t> ОГРН организации, в </a:t>
            </a:r>
            <a:r>
              <a:rPr lang="en-US" sz="2599" dirty="0" err="1">
                <a:solidFill>
                  <a:srgbClr val="000000"/>
                </a:solidFill>
                <a:latin typeface="Roboto"/>
              </a:rPr>
              <a:t>случаи</a:t>
            </a:r>
            <a:r>
              <a:rPr lang="en-US" sz="2599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599" dirty="0" err="1">
                <a:solidFill>
                  <a:srgbClr val="000000"/>
                </a:solidFill>
                <a:latin typeface="Roboto"/>
              </a:rPr>
              <a:t>если</a:t>
            </a:r>
            <a:r>
              <a:rPr lang="en-US" sz="2599" dirty="0">
                <a:solidFill>
                  <a:srgbClr val="000000"/>
                </a:solidFill>
                <a:latin typeface="Roboto"/>
              </a:rPr>
              <a:t> ОГРН </a:t>
            </a:r>
            <a:r>
              <a:rPr lang="en-US" sz="2599" dirty="0" err="1">
                <a:solidFill>
                  <a:srgbClr val="000000"/>
                </a:solidFill>
                <a:latin typeface="Roboto"/>
              </a:rPr>
              <a:t>указана</a:t>
            </a:r>
            <a:r>
              <a:rPr lang="en-US" sz="2599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599" dirty="0" err="1">
                <a:solidFill>
                  <a:srgbClr val="000000"/>
                </a:solidFill>
                <a:latin typeface="Roboto"/>
              </a:rPr>
              <a:t>верно</a:t>
            </a:r>
            <a:r>
              <a:rPr lang="en-US" sz="2599" dirty="0">
                <a:solidFill>
                  <a:srgbClr val="000000"/>
                </a:solidFill>
                <a:latin typeface="Roboto"/>
              </a:rPr>
              <a:t>, </a:t>
            </a:r>
            <a:r>
              <a:rPr lang="en-US" sz="2599" dirty="0" err="1">
                <a:solidFill>
                  <a:srgbClr val="000000"/>
                </a:solidFill>
                <a:latin typeface="Roboto"/>
              </a:rPr>
              <a:t>откроется</a:t>
            </a:r>
            <a:r>
              <a:rPr lang="en-US" sz="2599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599" dirty="0" err="1">
                <a:solidFill>
                  <a:srgbClr val="000000"/>
                </a:solidFill>
                <a:latin typeface="Roboto"/>
              </a:rPr>
              <a:t>специальное</a:t>
            </a:r>
            <a:r>
              <a:rPr lang="en-US" sz="2599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599" dirty="0" err="1">
                <a:solidFill>
                  <a:srgbClr val="000000"/>
                </a:solidFill>
                <a:latin typeface="Roboto"/>
              </a:rPr>
              <a:t>окно</a:t>
            </a:r>
            <a:r>
              <a:rPr lang="en-US" sz="2599" dirty="0">
                <a:solidFill>
                  <a:srgbClr val="000000"/>
                </a:solidFill>
                <a:latin typeface="Roboto"/>
              </a:rPr>
              <a:t> с </a:t>
            </a:r>
            <a:r>
              <a:rPr lang="en-US" sz="2599" dirty="0" err="1">
                <a:solidFill>
                  <a:srgbClr val="000000"/>
                </a:solidFill>
                <a:latin typeface="Roboto"/>
              </a:rPr>
              <a:t>основными</a:t>
            </a:r>
            <a:r>
              <a:rPr lang="en-US" sz="2599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599" dirty="0" err="1">
                <a:solidFill>
                  <a:srgbClr val="000000"/>
                </a:solidFill>
                <a:latin typeface="Roboto"/>
              </a:rPr>
              <a:t>данными</a:t>
            </a:r>
            <a:r>
              <a:rPr lang="en-US" sz="2599" dirty="0">
                <a:solidFill>
                  <a:srgbClr val="000000"/>
                </a:solidFill>
                <a:latin typeface="Roboto"/>
              </a:rPr>
              <a:t> об организации. </a:t>
            </a:r>
            <a:r>
              <a:rPr lang="en-US" sz="2599" dirty="0" err="1">
                <a:solidFill>
                  <a:srgbClr val="000000"/>
                </a:solidFill>
                <a:latin typeface="Roboto"/>
              </a:rPr>
              <a:t>Их</a:t>
            </a:r>
            <a:r>
              <a:rPr lang="en-US" sz="2599" dirty="0">
                <a:solidFill>
                  <a:srgbClr val="000000"/>
                </a:solidFill>
                <a:latin typeface="Roboto"/>
              </a:rPr>
              <a:t> необходимо </a:t>
            </a:r>
            <a:r>
              <a:rPr lang="en-US" sz="2599" dirty="0" err="1">
                <a:solidFill>
                  <a:srgbClr val="000000"/>
                </a:solidFill>
                <a:latin typeface="Roboto"/>
              </a:rPr>
              <a:t>проверить</a:t>
            </a:r>
            <a:r>
              <a:rPr lang="en-US" sz="2599" dirty="0">
                <a:solidFill>
                  <a:srgbClr val="000000"/>
                </a:solidFill>
                <a:latin typeface="Roboto"/>
              </a:rPr>
              <a:t> и </a:t>
            </a:r>
            <a:r>
              <a:rPr lang="en-US" sz="2599" dirty="0" err="1">
                <a:solidFill>
                  <a:srgbClr val="000000"/>
                </a:solidFill>
                <a:latin typeface="Roboto"/>
              </a:rPr>
              <a:t>нажать</a:t>
            </a:r>
            <a:r>
              <a:rPr lang="en-US" sz="2599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599" dirty="0" err="1">
                <a:solidFill>
                  <a:srgbClr val="000000"/>
                </a:solidFill>
                <a:latin typeface="Roboto"/>
              </a:rPr>
              <a:t>кнопку</a:t>
            </a:r>
            <a:r>
              <a:rPr lang="en-US" sz="2599" dirty="0">
                <a:solidFill>
                  <a:srgbClr val="000000"/>
                </a:solidFill>
                <a:latin typeface="Roboto"/>
              </a:rPr>
              <a:t> "</a:t>
            </a:r>
            <a:r>
              <a:rPr lang="en-US" sz="2599" dirty="0" err="1">
                <a:solidFill>
                  <a:srgbClr val="000000"/>
                </a:solidFill>
                <a:latin typeface="Roboto"/>
              </a:rPr>
              <a:t>Добавить</a:t>
            </a:r>
            <a:r>
              <a:rPr lang="en-US" sz="2599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599" dirty="0" err="1">
                <a:solidFill>
                  <a:srgbClr val="000000"/>
                </a:solidFill>
                <a:latin typeface="Roboto"/>
              </a:rPr>
              <a:t>организацию</a:t>
            </a:r>
            <a:r>
              <a:rPr lang="en-US" sz="2599" dirty="0">
                <a:solidFill>
                  <a:srgbClr val="000000"/>
                </a:solidFill>
                <a:latin typeface="Roboto"/>
              </a:rPr>
              <a:t>".</a:t>
            </a:r>
          </a:p>
          <a:p>
            <a:pPr>
              <a:lnSpc>
                <a:spcPts val="3639"/>
              </a:lnSpc>
            </a:pPr>
            <a:endParaRPr lang="en-US" sz="2599" dirty="0">
              <a:solidFill>
                <a:srgbClr val="000000"/>
              </a:solidFill>
              <a:latin typeface="Roboto"/>
            </a:endParaRPr>
          </a:p>
          <a:p>
            <a:pPr>
              <a:lnSpc>
                <a:spcPts val="3639"/>
              </a:lnSpc>
            </a:pPr>
            <a:r>
              <a:rPr lang="en-US" sz="2599" dirty="0">
                <a:solidFill>
                  <a:srgbClr val="000000"/>
                </a:solidFill>
                <a:latin typeface="Roboto"/>
              </a:rPr>
              <a:t>В </a:t>
            </a:r>
            <a:r>
              <a:rPr lang="en-US" sz="2599" dirty="0" err="1">
                <a:solidFill>
                  <a:srgbClr val="000000"/>
                </a:solidFill>
                <a:latin typeface="Roboto"/>
              </a:rPr>
              <a:t>случаи</a:t>
            </a:r>
            <a:r>
              <a:rPr lang="en-US" sz="2599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599" dirty="0" err="1">
                <a:solidFill>
                  <a:srgbClr val="000000"/>
                </a:solidFill>
                <a:latin typeface="Roboto"/>
              </a:rPr>
              <a:t>ошибки</a:t>
            </a:r>
            <a:r>
              <a:rPr lang="en-US" sz="2599" dirty="0">
                <a:solidFill>
                  <a:srgbClr val="000000"/>
                </a:solidFill>
                <a:latin typeface="Roboto"/>
              </a:rPr>
              <a:t> в </a:t>
            </a:r>
            <a:r>
              <a:rPr lang="en-US" sz="2599" dirty="0" err="1">
                <a:solidFill>
                  <a:srgbClr val="000000"/>
                </a:solidFill>
                <a:latin typeface="Roboto"/>
              </a:rPr>
              <a:t>систему</a:t>
            </a:r>
            <a:r>
              <a:rPr lang="en-US" sz="2599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599" dirty="0" err="1">
                <a:solidFill>
                  <a:srgbClr val="000000"/>
                </a:solidFill>
                <a:latin typeface="Roboto"/>
              </a:rPr>
              <a:t>будут</a:t>
            </a:r>
            <a:r>
              <a:rPr lang="en-US" sz="2599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599" dirty="0" err="1">
                <a:solidFill>
                  <a:srgbClr val="000000"/>
                </a:solidFill>
                <a:latin typeface="Roboto"/>
              </a:rPr>
              <a:t>автоматически</a:t>
            </a:r>
            <a:r>
              <a:rPr lang="en-US" sz="2599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599" dirty="0" err="1">
                <a:solidFill>
                  <a:srgbClr val="000000"/>
                </a:solidFill>
                <a:latin typeface="Roboto"/>
              </a:rPr>
              <a:t>подгружены</a:t>
            </a:r>
            <a:r>
              <a:rPr lang="en-US" sz="2599" dirty="0">
                <a:solidFill>
                  <a:srgbClr val="000000"/>
                </a:solidFill>
                <a:latin typeface="Roboto"/>
              </a:rPr>
              <a:t> данные </a:t>
            </a:r>
            <a:r>
              <a:rPr lang="en-US" sz="2599" dirty="0" err="1">
                <a:solidFill>
                  <a:srgbClr val="000000"/>
                </a:solidFill>
                <a:latin typeface="Roboto"/>
              </a:rPr>
              <a:t>другой</a:t>
            </a:r>
            <a:r>
              <a:rPr lang="en-US" sz="2599" dirty="0">
                <a:solidFill>
                  <a:srgbClr val="000000"/>
                </a:solidFill>
                <a:latin typeface="Roboto"/>
              </a:rPr>
              <a:t> организации. </a:t>
            </a:r>
            <a:r>
              <a:rPr lang="en-US" sz="2599" dirty="0" err="1">
                <a:solidFill>
                  <a:srgbClr val="000000"/>
                </a:solidFill>
                <a:latin typeface="Roboto"/>
              </a:rPr>
              <a:t>Исправить</a:t>
            </a:r>
            <a:r>
              <a:rPr lang="en-US" sz="2599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599" dirty="0" err="1">
                <a:solidFill>
                  <a:srgbClr val="000000"/>
                </a:solidFill>
                <a:latin typeface="Roboto"/>
              </a:rPr>
              <a:t>это</a:t>
            </a:r>
            <a:r>
              <a:rPr lang="en-US" sz="2599" dirty="0">
                <a:solidFill>
                  <a:srgbClr val="000000"/>
                </a:solidFill>
                <a:latin typeface="Roboto"/>
              </a:rPr>
              <a:t> можно, </a:t>
            </a:r>
            <a:r>
              <a:rPr lang="en-US" sz="2599" dirty="0" err="1">
                <a:solidFill>
                  <a:srgbClr val="000000"/>
                </a:solidFill>
                <a:latin typeface="Roboto"/>
              </a:rPr>
              <a:t>удалив</a:t>
            </a:r>
            <a:r>
              <a:rPr lang="en-US" sz="2599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599" dirty="0" err="1">
                <a:solidFill>
                  <a:srgbClr val="000000"/>
                </a:solidFill>
                <a:latin typeface="Roboto"/>
              </a:rPr>
              <a:t>введенные</a:t>
            </a:r>
            <a:r>
              <a:rPr lang="en-US" sz="2599" dirty="0">
                <a:solidFill>
                  <a:srgbClr val="000000"/>
                </a:solidFill>
                <a:latin typeface="Roboto"/>
              </a:rPr>
              <a:t> данные с </a:t>
            </a:r>
            <a:r>
              <a:rPr lang="en-US" sz="2599" dirty="0" err="1">
                <a:solidFill>
                  <a:srgbClr val="000000"/>
                </a:solidFill>
                <a:latin typeface="Roboto"/>
              </a:rPr>
              <a:t>помощью</a:t>
            </a:r>
            <a:r>
              <a:rPr lang="en-US" sz="2599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599" dirty="0" err="1">
                <a:solidFill>
                  <a:srgbClr val="000000"/>
                </a:solidFill>
                <a:latin typeface="Roboto"/>
              </a:rPr>
              <a:t>кнопки</a:t>
            </a:r>
            <a:r>
              <a:rPr lang="en-US" sz="2599" dirty="0">
                <a:solidFill>
                  <a:srgbClr val="000000"/>
                </a:solidFill>
                <a:latin typeface="Roboto"/>
              </a:rPr>
              <a:t> "</a:t>
            </a:r>
            <a:r>
              <a:rPr lang="en-US" sz="2599" dirty="0" err="1">
                <a:solidFill>
                  <a:srgbClr val="000000"/>
                </a:solidFill>
                <a:latin typeface="Roboto"/>
              </a:rPr>
              <a:t>Очистить</a:t>
            </a:r>
            <a:r>
              <a:rPr lang="en-US" sz="2599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599" dirty="0" err="1">
                <a:solidFill>
                  <a:srgbClr val="000000"/>
                </a:solidFill>
                <a:latin typeface="Roboto"/>
              </a:rPr>
              <a:t>сведения</a:t>
            </a:r>
            <a:r>
              <a:rPr lang="en-US" sz="2599" dirty="0">
                <a:solidFill>
                  <a:srgbClr val="000000"/>
                </a:solidFill>
                <a:latin typeface="Roboto"/>
              </a:rPr>
              <a:t>".</a:t>
            </a:r>
          </a:p>
          <a:p>
            <a:pPr>
              <a:lnSpc>
                <a:spcPts val="3639"/>
              </a:lnSpc>
            </a:pPr>
            <a:endParaRPr lang="en-US" sz="2599" dirty="0">
              <a:solidFill>
                <a:srgbClr val="000000"/>
              </a:solidFill>
              <a:latin typeface="Roboto"/>
            </a:endParaRPr>
          </a:p>
          <a:p>
            <a:pPr>
              <a:lnSpc>
                <a:spcPts val="3639"/>
              </a:lnSpc>
            </a:pPr>
            <a:r>
              <a:rPr lang="en-US" sz="2599" dirty="0" err="1">
                <a:solidFill>
                  <a:srgbClr val="000000"/>
                </a:solidFill>
                <a:latin typeface="Roboto"/>
              </a:rPr>
              <a:t>После</a:t>
            </a:r>
            <a:r>
              <a:rPr lang="en-US" sz="2599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599" dirty="0" err="1">
                <a:solidFill>
                  <a:srgbClr val="000000"/>
                </a:solidFill>
                <a:latin typeface="Roboto"/>
              </a:rPr>
              <a:t>нажатия</a:t>
            </a:r>
            <a:r>
              <a:rPr lang="en-US" sz="2599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599" dirty="0" err="1">
                <a:solidFill>
                  <a:srgbClr val="000000"/>
                </a:solidFill>
                <a:latin typeface="Roboto"/>
              </a:rPr>
              <a:t>кнопки</a:t>
            </a:r>
            <a:r>
              <a:rPr lang="en-US" sz="2599" dirty="0">
                <a:solidFill>
                  <a:srgbClr val="000000"/>
                </a:solidFill>
                <a:latin typeface="Roboto"/>
              </a:rPr>
              <a:t> "</a:t>
            </a:r>
            <a:r>
              <a:rPr lang="en-US" sz="2599" dirty="0" err="1">
                <a:solidFill>
                  <a:srgbClr val="000000"/>
                </a:solidFill>
                <a:latin typeface="Roboto"/>
              </a:rPr>
              <a:t>Добавить</a:t>
            </a:r>
            <a:r>
              <a:rPr lang="en-US" sz="2599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599" dirty="0" err="1">
                <a:solidFill>
                  <a:srgbClr val="000000"/>
                </a:solidFill>
                <a:latin typeface="Roboto"/>
              </a:rPr>
              <a:t>организацию</a:t>
            </a:r>
            <a:r>
              <a:rPr lang="en-US" sz="2599" dirty="0">
                <a:solidFill>
                  <a:srgbClr val="000000"/>
                </a:solidFill>
                <a:latin typeface="Roboto"/>
              </a:rPr>
              <a:t>" </a:t>
            </a:r>
            <a:r>
              <a:rPr lang="en-US" sz="2599" dirty="0" err="1">
                <a:solidFill>
                  <a:srgbClr val="000000"/>
                </a:solidFill>
                <a:latin typeface="Roboto"/>
              </a:rPr>
              <a:t>из</a:t>
            </a:r>
            <a:r>
              <a:rPr lang="en-US" sz="2599" dirty="0">
                <a:solidFill>
                  <a:srgbClr val="000000"/>
                </a:solidFill>
                <a:latin typeface="Roboto"/>
              </a:rPr>
              <a:t> ЕГРЮЛ </a:t>
            </a:r>
            <a:r>
              <a:rPr lang="en-US" sz="2599" dirty="0" err="1">
                <a:solidFill>
                  <a:srgbClr val="000000"/>
                </a:solidFill>
                <a:latin typeface="Roboto"/>
              </a:rPr>
              <a:t>автоматически</a:t>
            </a:r>
            <a:r>
              <a:rPr lang="en-US" sz="2599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599" dirty="0" err="1">
                <a:solidFill>
                  <a:srgbClr val="000000"/>
                </a:solidFill>
                <a:latin typeface="Roboto"/>
              </a:rPr>
              <a:t>следующая</a:t>
            </a:r>
            <a:r>
              <a:rPr lang="en-US" sz="2599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599" dirty="0" err="1">
                <a:solidFill>
                  <a:srgbClr val="000000"/>
                </a:solidFill>
                <a:latin typeface="Roboto"/>
              </a:rPr>
              <a:t>информация</a:t>
            </a:r>
            <a:r>
              <a:rPr lang="en-US" sz="2599" dirty="0">
                <a:solidFill>
                  <a:srgbClr val="000000"/>
                </a:solidFill>
                <a:latin typeface="Roboto"/>
              </a:rPr>
              <a:t>:</a:t>
            </a:r>
          </a:p>
          <a:p>
            <a:pPr marL="561340" lvl="1" indent="-280670">
              <a:lnSpc>
                <a:spcPts val="3639"/>
              </a:lnSpc>
              <a:buFont typeface="Arial"/>
              <a:buChar char="•"/>
            </a:pPr>
            <a:r>
              <a:rPr lang="en-US" sz="2599" dirty="0" err="1">
                <a:solidFill>
                  <a:srgbClr val="000000"/>
                </a:solidFill>
                <a:latin typeface="Roboto"/>
              </a:rPr>
              <a:t>Выписка</a:t>
            </a:r>
            <a:r>
              <a:rPr lang="en-US" sz="2599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599" dirty="0" err="1">
                <a:solidFill>
                  <a:srgbClr val="000000"/>
                </a:solidFill>
                <a:latin typeface="Roboto"/>
              </a:rPr>
              <a:t>из</a:t>
            </a:r>
            <a:r>
              <a:rPr lang="en-US" sz="2599" dirty="0">
                <a:solidFill>
                  <a:srgbClr val="000000"/>
                </a:solidFill>
                <a:latin typeface="Roboto"/>
              </a:rPr>
              <a:t> ЕГРЮЛ;</a:t>
            </a:r>
          </a:p>
          <a:p>
            <a:pPr marL="561340" lvl="1" indent="-280670">
              <a:lnSpc>
                <a:spcPts val="3639"/>
              </a:lnSpc>
              <a:buFont typeface="Arial"/>
              <a:buChar char="•"/>
            </a:pPr>
            <a:r>
              <a:rPr lang="en-US" sz="2599" dirty="0">
                <a:solidFill>
                  <a:srgbClr val="000000"/>
                </a:solidFill>
                <a:latin typeface="Roboto"/>
              </a:rPr>
              <a:t>ИНН;</a:t>
            </a:r>
          </a:p>
          <a:p>
            <a:pPr marL="561340" lvl="1" indent="-280670">
              <a:lnSpc>
                <a:spcPts val="3639"/>
              </a:lnSpc>
              <a:buFont typeface="Arial"/>
              <a:buChar char="•"/>
            </a:pPr>
            <a:r>
              <a:rPr lang="en-US" sz="2599" dirty="0">
                <a:solidFill>
                  <a:srgbClr val="000000"/>
                </a:solidFill>
                <a:latin typeface="Roboto"/>
              </a:rPr>
              <a:t>КПП;</a:t>
            </a:r>
          </a:p>
          <a:p>
            <a:pPr marL="561341" lvl="1" indent="-280670">
              <a:lnSpc>
                <a:spcPts val="3640"/>
              </a:lnSpc>
              <a:buFont typeface="Arial"/>
              <a:buChar char="•"/>
            </a:pPr>
            <a:r>
              <a:rPr lang="en-US" sz="2599" dirty="0" err="1">
                <a:solidFill>
                  <a:srgbClr val="000000"/>
                </a:solidFill>
                <a:latin typeface="Roboto"/>
              </a:rPr>
              <a:t>Дата</a:t>
            </a:r>
            <a:r>
              <a:rPr lang="en-US" sz="2599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599" dirty="0" err="1">
                <a:solidFill>
                  <a:srgbClr val="000000"/>
                </a:solidFill>
                <a:latin typeface="Roboto"/>
              </a:rPr>
              <a:t>регистрации</a:t>
            </a:r>
            <a:r>
              <a:rPr lang="en-US" sz="2599" dirty="0">
                <a:solidFill>
                  <a:srgbClr val="000000"/>
                </a:solidFill>
                <a:latin typeface="Roboto"/>
              </a:rPr>
              <a:t> организации;</a:t>
            </a:r>
          </a:p>
          <a:p>
            <a:pPr marL="561341" lvl="1" indent="-280670">
              <a:lnSpc>
                <a:spcPts val="3640"/>
              </a:lnSpc>
              <a:buFont typeface="Arial"/>
              <a:buChar char="•"/>
            </a:pPr>
            <a:r>
              <a:rPr lang="en-US" sz="2600" dirty="0" err="1">
                <a:solidFill>
                  <a:srgbClr val="000000"/>
                </a:solidFill>
                <a:latin typeface="Roboto"/>
              </a:rPr>
              <a:t>Полное</a:t>
            </a:r>
            <a:r>
              <a:rPr lang="en-US" sz="26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Roboto"/>
              </a:rPr>
              <a:t>наименование</a:t>
            </a:r>
            <a:r>
              <a:rPr lang="en-US" sz="2600" dirty="0">
                <a:solidFill>
                  <a:srgbClr val="000000"/>
                </a:solidFill>
                <a:latin typeface="Roboto"/>
              </a:rPr>
              <a:t> организации;</a:t>
            </a:r>
          </a:p>
          <a:p>
            <a:pPr marL="561341" lvl="1" indent="-280670">
              <a:lnSpc>
                <a:spcPts val="3640"/>
              </a:lnSpc>
              <a:buFont typeface="Arial"/>
              <a:buChar char="•"/>
            </a:pPr>
            <a:r>
              <a:rPr lang="en-US" sz="2600" dirty="0" err="1">
                <a:solidFill>
                  <a:srgbClr val="000000"/>
                </a:solidFill>
                <a:latin typeface="Roboto"/>
              </a:rPr>
              <a:t>Сокращенное</a:t>
            </a:r>
            <a:r>
              <a:rPr lang="en-US" sz="26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Roboto"/>
              </a:rPr>
              <a:t>наименование</a:t>
            </a:r>
            <a:r>
              <a:rPr lang="en-US" sz="2600" dirty="0">
                <a:solidFill>
                  <a:srgbClr val="000000"/>
                </a:solidFill>
                <a:latin typeface="Roboto"/>
              </a:rPr>
              <a:t> организации;</a:t>
            </a:r>
          </a:p>
          <a:p>
            <a:pPr marL="561341" lvl="1" indent="-280670">
              <a:lnSpc>
                <a:spcPts val="3640"/>
              </a:lnSpc>
              <a:buFont typeface="Arial"/>
              <a:buChar char="•"/>
            </a:pPr>
            <a:r>
              <a:rPr lang="en-US" sz="2600" dirty="0" err="1">
                <a:solidFill>
                  <a:srgbClr val="000000"/>
                </a:solidFill>
                <a:latin typeface="Roboto"/>
              </a:rPr>
              <a:t>Адрес</a:t>
            </a:r>
            <a:r>
              <a:rPr lang="en-US" sz="2600" dirty="0">
                <a:solidFill>
                  <a:srgbClr val="000000"/>
                </a:solidFill>
                <a:latin typeface="Roboto"/>
              </a:rPr>
              <a:t> (</a:t>
            </a:r>
            <a:r>
              <a:rPr lang="en-US" sz="2600" dirty="0" err="1">
                <a:solidFill>
                  <a:srgbClr val="000000"/>
                </a:solidFill>
                <a:latin typeface="Roboto"/>
              </a:rPr>
              <a:t>место</a:t>
            </a:r>
            <a:r>
              <a:rPr lang="en-US" sz="26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Roboto"/>
              </a:rPr>
              <a:t>нахождение</a:t>
            </a:r>
            <a:r>
              <a:rPr lang="en-US" sz="2600" dirty="0">
                <a:solidFill>
                  <a:srgbClr val="000000"/>
                </a:solidFill>
                <a:latin typeface="Roboto"/>
              </a:rPr>
              <a:t>) организации;</a:t>
            </a:r>
          </a:p>
          <a:p>
            <a:pPr marL="561340" lvl="1" indent="-280670">
              <a:lnSpc>
                <a:spcPts val="3639"/>
              </a:lnSpc>
              <a:buFont typeface="Arial"/>
              <a:buChar char="•"/>
            </a:pPr>
            <a:r>
              <a:rPr lang="en-US" sz="2600" dirty="0" err="1">
                <a:solidFill>
                  <a:srgbClr val="000000"/>
                </a:solidFill>
                <a:latin typeface="Roboto"/>
              </a:rPr>
              <a:t>Руководитель</a:t>
            </a:r>
            <a:r>
              <a:rPr lang="en-US" sz="2600" dirty="0">
                <a:solidFill>
                  <a:srgbClr val="000000"/>
                </a:solidFill>
                <a:latin typeface="Roboto"/>
              </a:rPr>
              <a:t> организации: Ф.И.О. и </a:t>
            </a:r>
            <a:r>
              <a:rPr lang="en-US" sz="2600" dirty="0" err="1">
                <a:solidFill>
                  <a:srgbClr val="000000"/>
                </a:solidFill>
                <a:latin typeface="Roboto"/>
              </a:rPr>
              <a:t>должность</a:t>
            </a:r>
            <a:endParaRPr lang="en-US" sz="2600" dirty="0">
              <a:solidFill>
                <a:srgbClr val="000000"/>
              </a:solidFill>
              <a:latin typeface="Roboto"/>
            </a:endParaRPr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435335" y="3008299"/>
            <a:ext cx="3985240" cy="3985224"/>
            <a:chOff x="0" y="0"/>
            <a:chExt cx="6350000" cy="63499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24906" r="-24906"/>
              </a:stretch>
            </a:blipFill>
          </p:spPr>
        </p:sp>
      </p:grpSp>
      <p:sp>
        <p:nvSpPr>
          <p:cNvPr id="5" name="TextBox 5"/>
          <p:cNvSpPr txBox="1"/>
          <p:nvPr/>
        </p:nvSpPr>
        <p:spPr>
          <a:xfrm>
            <a:off x="237059" y="294372"/>
            <a:ext cx="16613899" cy="944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7560"/>
              </a:lnSpc>
              <a:spcBef>
                <a:spcPct val="0"/>
              </a:spcBef>
            </a:pPr>
            <a:r>
              <a:rPr lang="en-US" sz="6000" dirty="0">
                <a:solidFill>
                  <a:srgbClr val="050607"/>
                </a:solidFill>
                <a:latin typeface="Roboto" panose="020B0604020202020204" charset="0"/>
                <a:ea typeface="Roboto" panose="020B0604020202020204" charset="0"/>
              </a:rPr>
              <a:t>IV РАЗДЕЛ «ОРГАНИЗАЦИЯ ЗАЯВИТЕЛЬ»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069799" y="9109973"/>
            <a:ext cx="1897484" cy="1061551"/>
            <a:chOff x="0" y="0"/>
            <a:chExt cx="726425" cy="406400"/>
          </a:xfrm>
        </p:grpSpPr>
        <p:sp>
          <p:nvSpPr>
            <p:cNvPr id="3" name="Freeform 3"/>
            <p:cNvSpPr/>
            <p:nvPr/>
          </p:nvSpPr>
          <p:spPr>
            <a:xfrm>
              <a:off x="17780" y="22860"/>
              <a:ext cx="701026" cy="360680"/>
            </a:xfrm>
            <a:custGeom>
              <a:avLst/>
              <a:gdLst/>
              <a:ahLst/>
              <a:cxnLst/>
              <a:rect l="l" t="t" r="r" b="b"/>
              <a:pathLst>
                <a:path w="701026" h="360680">
                  <a:moveTo>
                    <a:pt x="701026" y="180340"/>
                  </a:moveTo>
                  <a:cubicBezTo>
                    <a:pt x="701026" y="81280"/>
                    <a:pt x="621016" y="0"/>
                    <a:pt x="520686" y="0"/>
                  </a:cubicBezTo>
                  <a:lnTo>
                    <a:pt x="172720" y="0"/>
                  </a:lnTo>
                  <a:lnTo>
                    <a:pt x="172720" y="1270"/>
                  </a:lnTo>
                  <a:cubicBezTo>
                    <a:pt x="76200" y="5080"/>
                    <a:pt x="0" y="83820"/>
                    <a:pt x="0" y="180340"/>
                  </a:cubicBezTo>
                  <a:cubicBezTo>
                    <a:pt x="0" y="276860"/>
                    <a:pt x="77470" y="355600"/>
                    <a:pt x="172720" y="359410"/>
                  </a:cubicBezTo>
                  <a:lnTo>
                    <a:pt x="172720" y="360680"/>
                  </a:lnTo>
                  <a:lnTo>
                    <a:pt x="520685" y="360680"/>
                  </a:lnTo>
                  <a:cubicBezTo>
                    <a:pt x="619745" y="360680"/>
                    <a:pt x="701025" y="279400"/>
                    <a:pt x="701025" y="180340"/>
                  </a:cubicBezTo>
                  <a:close/>
                </a:path>
              </a:pathLst>
            </a:custGeom>
            <a:solidFill>
              <a:srgbClr val="2A377F">
                <a:alpha val="7843"/>
              </a:srgbClr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943203" y="9258300"/>
            <a:ext cx="775800" cy="7758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133983" y="9368290"/>
            <a:ext cx="544916" cy="54491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140589" y="207596"/>
            <a:ext cx="2237422" cy="205740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0" y="218909"/>
            <a:ext cx="16079314" cy="6540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112"/>
              </a:lnSpc>
              <a:spcBef>
                <a:spcPct val="0"/>
              </a:spcBef>
            </a:pPr>
            <a:r>
              <a:rPr lang="en-US" sz="3600" dirty="0">
                <a:solidFill>
                  <a:srgbClr val="000000"/>
                </a:solidFill>
                <a:latin typeface="Roboto"/>
              </a:rPr>
              <a:t>Социальное обслуживание, социальная поддержка и защита граждан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29916" y="1177672"/>
            <a:ext cx="15071472" cy="706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39"/>
              </a:lnSpc>
              <a:spcBef>
                <a:spcPct val="0"/>
              </a:spcBef>
            </a:pPr>
            <a:r>
              <a:rPr lang="en-US" sz="1999" dirty="0">
                <a:solidFill>
                  <a:srgbClr val="000000"/>
                </a:solidFill>
                <a:latin typeface="Roboto"/>
              </a:rPr>
              <a:t>Социальная поддержка и защита </a:t>
            </a:r>
            <a:r>
              <a:rPr lang="en-US" sz="1999" dirty="0" err="1">
                <a:solidFill>
                  <a:srgbClr val="000000"/>
                </a:solidFill>
                <a:latin typeface="Roboto"/>
              </a:rPr>
              <a:t>людей</a:t>
            </a:r>
            <a:r>
              <a:rPr lang="en-US" sz="1999" dirty="0">
                <a:solidFill>
                  <a:srgbClr val="000000"/>
                </a:solidFill>
                <a:latin typeface="Roboto"/>
              </a:rPr>
              <a:t>, </a:t>
            </a:r>
            <a:r>
              <a:rPr lang="en-US" sz="1999" dirty="0" err="1">
                <a:solidFill>
                  <a:srgbClr val="000000"/>
                </a:solidFill>
                <a:latin typeface="Roboto"/>
              </a:rPr>
              <a:t>оказавшихся</a:t>
            </a:r>
            <a:r>
              <a:rPr lang="en-US" sz="1999" dirty="0">
                <a:solidFill>
                  <a:srgbClr val="000000"/>
                </a:solidFill>
                <a:latin typeface="Roboto"/>
              </a:rPr>
              <a:t> в </a:t>
            </a:r>
            <a:r>
              <a:rPr lang="en-US" sz="1999" dirty="0" err="1">
                <a:solidFill>
                  <a:srgbClr val="000000"/>
                </a:solidFill>
                <a:latin typeface="Roboto"/>
              </a:rPr>
              <a:t>трудной</a:t>
            </a:r>
            <a:r>
              <a:rPr lang="en-US" sz="1999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1999" dirty="0" err="1">
                <a:solidFill>
                  <a:srgbClr val="000000"/>
                </a:solidFill>
                <a:latin typeface="Roboto"/>
              </a:rPr>
              <a:t>жизненной</a:t>
            </a:r>
            <a:r>
              <a:rPr lang="en-US" sz="1999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1999" dirty="0" err="1">
                <a:solidFill>
                  <a:srgbClr val="000000"/>
                </a:solidFill>
                <a:latin typeface="Roboto"/>
              </a:rPr>
              <a:t>ситуации</a:t>
            </a:r>
            <a:r>
              <a:rPr lang="en-US" sz="1999" dirty="0">
                <a:solidFill>
                  <a:srgbClr val="000000"/>
                </a:solidFill>
                <a:latin typeface="Roboto"/>
              </a:rPr>
              <a:t>, в </a:t>
            </a:r>
            <a:r>
              <a:rPr lang="en-US" sz="1999" dirty="0" err="1">
                <a:solidFill>
                  <a:srgbClr val="000000"/>
                </a:solidFill>
                <a:latin typeface="Roboto"/>
              </a:rPr>
              <a:t>том</a:t>
            </a:r>
            <a:r>
              <a:rPr lang="en-US" sz="1999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1999" dirty="0" err="1">
                <a:solidFill>
                  <a:srgbClr val="000000"/>
                </a:solidFill>
                <a:latin typeface="Roboto"/>
              </a:rPr>
              <a:t>числе</a:t>
            </a:r>
            <a:r>
              <a:rPr lang="en-US" sz="1999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1999" dirty="0" err="1">
                <a:solidFill>
                  <a:srgbClr val="000000"/>
                </a:solidFill>
                <a:latin typeface="Roboto"/>
              </a:rPr>
              <a:t>реабилитация</a:t>
            </a:r>
            <a:r>
              <a:rPr lang="en-US" sz="1999" dirty="0">
                <a:solidFill>
                  <a:srgbClr val="000000"/>
                </a:solidFill>
                <a:latin typeface="Roboto"/>
              </a:rPr>
              <a:t>, социальная и трудовая </a:t>
            </a:r>
            <a:r>
              <a:rPr lang="en-US" sz="1999" dirty="0" err="1">
                <a:solidFill>
                  <a:srgbClr val="000000"/>
                </a:solidFill>
                <a:latin typeface="Roboto"/>
              </a:rPr>
              <a:t>интеграция</a:t>
            </a:r>
            <a:r>
              <a:rPr lang="en-US" sz="1999" dirty="0">
                <a:solidFill>
                  <a:srgbClr val="000000"/>
                </a:solidFill>
                <a:latin typeface="Roboto"/>
              </a:rPr>
              <a:t> лиц </a:t>
            </a:r>
            <a:r>
              <a:rPr lang="en-US" sz="1999" dirty="0" err="1">
                <a:solidFill>
                  <a:srgbClr val="000000"/>
                </a:solidFill>
                <a:latin typeface="Roboto"/>
              </a:rPr>
              <a:t>без</a:t>
            </a:r>
            <a:r>
              <a:rPr lang="en-US" sz="1999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1999" dirty="0" err="1">
                <a:solidFill>
                  <a:srgbClr val="000000"/>
                </a:solidFill>
                <a:latin typeface="Roboto"/>
              </a:rPr>
              <a:t>определенного</a:t>
            </a:r>
            <a:r>
              <a:rPr lang="en-US" sz="1999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1999" dirty="0" err="1">
                <a:solidFill>
                  <a:srgbClr val="000000"/>
                </a:solidFill>
                <a:latin typeface="Roboto"/>
              </a:rPr>
              <a:t>места</a:t>
            </a:r>
            <a:r>
              <a:rPr lang="en-US" sz="1999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1999" dirty="0" err="1">
                <a:solidFill>
                  <a:srgbClr val="000000"/>
                </a:solidFill>
                <a:latin typeface="Roboto"/>
              </a:rPr>
              <a:t>жительства</a:t>
            </a:r>
            <a:endParaRPr lang="en-US" sz="1999" dirty="0">
              <a:solidFill>
                <a:srgbClr val="000000"/>
              </a:solidFill>
              <a:latin typeface="Roboto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688474" y="3153455"/>
            <a:ext cx="17189198" cy="706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40"/>
              </a:lnSpc>
              <a:spcBef>
                <a:spcPct val="0"/>
              </a:spcBef>
            </a:pPr>
            <a:r>
              <a:rPr lang="en-US" sz="2000" dirty="0">
                <a:solidFill>
                  <a:srgbClr val="000000"/>
                </a:solidFill>
                <a:latin typeface="Roboto"/>
              </a:rPr>
              <a:t>Социальная поддержка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людей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с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ограниченными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возможностями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здоровья, в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том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числе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их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реабилитация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с использованием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современных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технологий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обеспечение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доступа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к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услугам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организаций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осуществляющих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деятельность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в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социальной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сфере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туристическим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услугам</a:t>
            </a:r>
            <a:endParaRPr lang="en-US" sz="2000" dirty="0">
              <a:solidFill>
                <a:srgbClr val="000000"/>
              </a:solidFill>
              <a:latin typeface="Roboto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727078" y="2207846"/>
            <a:ext cx="15413511" cy="706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40"/>
              </a:lnSpc>
              <a:spcBef>
                <a:spcPct val="0"/>
              </a:spcBef>
            </a:pPr>
            <a:r>
              <a:rPr lang="en-US" sz="2000" dirty="0" err="1">
                <a:solidFill>
                  <a:srgbClr val="000000"/>
                </a:solidFill>
                <a:latin typeface="Roboto"/>
              </a:rPr>
              <a:t>Повышение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качества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жизни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людей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старшего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поколения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и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людей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с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ограниченными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возможностями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здоровья, в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том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числе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создание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условий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для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повышения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доступности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для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таких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людей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объектов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и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услуг</a:t>
            </a:r>
            <a:endParaRPr lang="en-US" sz="2000" dirty="0">
              <a:solidFill>
                <a:srgbClr val="000000"/>
              </a:solidFill>
              <a:latin typeface="Roboto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697259" y="4173125"/>
            <a:ext cx="17527919" cy="706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40"/>
              </a:lnSpc>
              <a:spcBef>
                <a:spcPct val="0"/>
              </a:spcBef>
            </a:pPr>
            <a:r>
              <a:rPr lang="en-US" sz="2000" dirty="0" err="1">
                <a:solidFill>
                  <a:srgbClr val="000000"/>
                </a:solidFill>
                <a:latin typeface="Roboto"/>
              </a:rPr>
              <a:t>Социализация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людей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старшего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поколения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людей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с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ограниченными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возможностями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здоровья,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представителей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социально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уязвимых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групп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населения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через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различные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формы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социальной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активности</a:t>
            </a:r>
            <a:endParaRPr lang="en-US" sz="2000" dirty="0">
              <a:solidFill>
                <a:srgbClr val="000000"/>
              </a:solidFill>
              <a:latin typeface="Roboto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690651" y="5086350"/>
            <a:ext cx="17189198" cy="3536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39"/>
              </a:lnSpc>
              <a:spcBef>
                <a:spcPct val="0"/>
              </a:spcBef>
            </a:pPr>
            <a:r>
              <a:rPr lang="en-US" sz="1999" dirty="0" err="1">
                <a:solidFill>
                  <a:srgbClr val="000000"/>
                </a:solidFill>
                <a:latin typeface="Roboto"/>
              </a:rPr>
              <a:t>Помощь</a:t>
            </a:r>
            <a:r>
              <a:rPr lang="en-US" sz="1999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1999" dirty="0" err="1">
                <a:solidFill>
                  <a:srgbClr val="000000"/>
                </a:solidFill>
                <a:latin typeface="Roboto"/>
              </a:rPr>
              <a:t>пострадавшим</a:t>
            </a:r>
            <a:r>
              <a:rPr lang="en-US" sz="1999" dirty="0">
                <a:solidFill>
                  <a:srgbClr val="000000"/>
                </a:solidFill>
                <a:latin typeface="Roboto"/>
              </a:rPr>
              <a:t> в </a:t>
            </a:r>
            <a:r>
              <a:rPr lang="en-US" sz="1999" dirty="0" err="1">
                <a:solidFill>
                  <a:srgbClr val="000000"/>
                </a:solidFill>
                <a:latin typeface="Roboto"/>
              </a:rPr>
              <a:t>результате</a:t>
            </a:r>
            <a:r>
              <a:rPr lang="en-US" sz="1999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1999" dirty="0" err="1">
                <a:solidFill>
                  <a:srgbClr val="000000"/>
                </a:solidFill>
                <a:latin typeface="Roboto"/>
              </a:rPr>
              <a:t>стихийных</a:t>
            </a:r>
            <a:r>
              <a:rPr lang="en-US" sz="1999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1999" dirty="0" err="1">
                <a:solidFill>
                  <a:srgbClr val="000000"/>
                </a:solidFill>
                <a:latin typeface="Roboto"/>
              </a:rPr>
              <a:t>бедствий</a:t>
            </a:r>
            <a:r>
              <a:rPr lang="en-US" sz="1999" dirty="0">
                <a:solidFill>
                  <a:srgbClr val="000000"/>
                </a:solidFill>
                <a:latin typeface="Roboto"/>
              </a:rPr>
              <a:t>, </a:t>
            </a:r>
            <a:r>
              <a:rPr lang="en-US" sz="1999" dirty="0" err="1">
                <a:solidFill>
                  <a:srgbClr val="000000"/>
                </a:solidFill>
                <a:latin typeface="Roboto"/>
              </a:rPr>
              <a:t>экологических</a:t>
            </a:r>
            <a:r>
              <a:rPr lang="en-US" sz="1999" dirty="0">
                <a:solidFill>
                  <a:srgbClr val="000000"/>
                </a:solidFill>
                <a:latin typeface="Roboto"/>
              </a:rPr>
              <a:t>, </a:t>
            </a:r>
            <a:r>
              <a:rPr lang="en-US" sz="1999" dirty="0" err="1">
                <a:solidFill>
                  <a:srgbClr val="000000"/>
                </a:solidFill>
                <a:latin typeface="Roboto"/>
              </a:rPr>
              <a:t>техногенных</a:t>
            </a:r>
            <a:r>
              <a:rPr lang="en-US" sz="1999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1999" dirty="0" err="1">
                <a:solidFill>
                  <a:srgbClr val="000000"/>
                </a:solidFill>
                <a:latin typeface="Roboto"/>
              </a:rPr>
              <a:t>или</a:t>
            </a:r>
            <a:r>
              <a:rPr lang="en-US" sz="1999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1999" dirty="0" err="1">
                <a:solidFill>
                  <a:srgbClr val="000000"/>
                </a:solidFill>
                <a:latin typeface="Roboto"/>
              </a:rPr>
              <a:t>иных</a:t>
            </a:r>
            <a:r>
              <a:rPr lang="en-US" sz="1999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1999" dirty="0" err="1">
                <a:solidFill>
                  <a:srgbClr val="000000"/>
                </a:solidFill>
                <a:latin typeface="Roboto"/>
              </a:rPr>
              <a:t>катастроф</a:t>
            </a:r>
            <a:endParaRPr lang="en-US" sz="1999" dirty="0">
              <a:solidFill>
                <a:srgbClr val="000000"/>
              </a:solidFill>
              <a:latin typeface="Roboto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688474" y="5723748"/>
            <a:ext cx="17394983" cy="3536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39"/>
              </a:lnSpc>
              <a:spcBef>
                <a:spcPct val="0"/>
              </a:spcBef>
            </a:pPr>
            <a:r>
              <a:rPr lang="en-US" sz="1999" dirty="0" err="1">
                <a:solidFill>
                  <a:srgbClr val="000000"/>
                </a:solidFill>
                <a:latin typeface="Roboto"/>
              </a:rPr>
              <a:t>Внедрение</a:t>
            </a:r>
            <a:r>
              <a:rPr lang="en-US" sz="1999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1999" dirty="0" err="1">
                <a:solidFill>
                  <a:srgbClr val="000000"/>
                </a:solidFill>
                <a:latin typeface="Roboto"/>
              </a:rPr>
              <a:t>современных</a:t>
            </a:r>
            <a:r>
              <a:rPr lang="en-US" sz="1999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1999" dirty="0" err="1">
                <a:solidFill>
                  <a:srgbClr val="000000"/>
                </a:solidFill>
                <a:latin typeface="Roboto"/>
              </a:rPr>
              <a:t>технологий</a:t>
            </a:r>
            <a:r>
              <a:rPr lang="en-US" sz="1999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1999" dirty="0" err="1">
                <a:solidFill>
                  <a:srgbClr val="000000"/>
                </a:solidFill>
                <a:latin typeface="Roboto"/>
              </a:rPr>
              <a:t>социального</a:t>
            </a:r>
            <a:r>
              <a:rPr lang="en-US" sz="1999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1999" dirty="0" err="1">
                <a:solidFill>
                  <a:srgbClr val="000000"/>
                </a:solidFill>
                <a:latin typeface="Roboto"/>
              </a:rPr>
              <a:t>обслуживания</a:t>
            </a:r>
            <a:r>
              <a:rPr lang="en-US" sz="1999" dirty="0">
                <a:solidFill>
                  <a:srgbClr val="000000"/>
                </a:solidFill>
                <a:latin typeface="Roboto"/>
              </a:rPr>
              <a:t> на </a:t>
            </a:r>
            <a:r>
              <a:rPr lang="en-US" sz="1999" dirty="0" err="1">
                <a:solidFill>
                  <a:srgbClr val="000000"/>
                </a:solidFill>
                <a:latin typeface="Roboto"/>
              </a:rPr>
              <a:t>дому</a:t>
            </a:r>
            <a:r>
              <a:rPr lang="en-US" sz="1999" dirty="0">
                <a:solidFill>
                  <a:srgbClr val="000000"/>
                </a:solidFill>
                <a:latin typeface="Roboto"/>
              </a:rPr>
              <a:t>, в </a:t>
            </a:r>
            <a:r>
              <a:rPr lang="en-US" sz="1999" dirty="0" err="1">
                <a:solidFill>
                  <a:srgbClr val="000000"/>
                </a:solidFill>
                <a:latin typeface="Roboto"/>
              </a:rPr>
              <a:t>полустационарной</a:t>
            </a:r>
            <a:r>
              <a:rPr lang="en-US" sz="1999" dirty="0">
                <a:solidFill>
                  <a:srgbClr val="000000"/>
                </a:solidFill>
                <a:latin typeface="Roboto"/>
              </a:rPr>
              <a:t> и </a:t>
            </a:r>
            <a:r>
              <a:rPr lang="en-US" sz="1999" dirty="0" err="1">
                <a:solidFill>
                  <a:srgbClr val="000000"/>
                </a:solidFill>
                <a:latin typeface="Roboto"/>
              </a:rPr>
              <a:t>стационарной</a:t>
            </a:r>
            <a:r>
              <a:rPr lang="en-US" sz="1999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1999" dirty="0" err="1">
                <a:solidFill>
                  <a:srgbClr val="000000"/>
                </a:solidFill>
                <a:latin typeface="Roboto"/>
              </a:rPr>
              <a:t>формах</a:t>
            </a:r>
            <a:endParaRPr lang="en-US" sz="1999" dirty="0">
              <a:solidFill>
                <a:srgbClr val="000000"/>
              </a:solidFill>
              <a:latin typeface="Roboto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697259" y="6313126"/>
            <a:ext cx="17402276" cy="706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40"/>
              </a:lnSpc>
              <a:spcBef>
                <a:spcPct val="0"/>
              </a:spcBef>
            </a:pPr>
            <a:r>
              <a:rPr lang="en-US" sz="2000" dirty="0" err="1">
                <a:solidFill>
                  <a:srgbClr val="000000"/>
                </a:solidFill>
                <a:latin typeface="Roboto"/>
              </a:rPr>
              <a:t>Деятельность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направленная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на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приобретение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людьми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старшего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поколения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людьми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с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ограниченными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возможностями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здоровья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навыков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соответствующих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современному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уровню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технологического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развития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и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социальным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изменениям</a:t>
            </a:r>
            <a:endParaRPr lang="en-US" sz="2000" dirty="0">
              <a:solidFill>
                <a:srgbClr val="000000"/>
              </a:solidFill>
              <a:latin typeface="Roboto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695082" y="7305326"/>
            <a:ext cx="17719003" cy="706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40"/>
              </a:lnSpc>
              <a:spcBef>
                <a:spcPct val="0"/>
              </a:spcBef>
            </a:pPr>
            <a:r>
              <a:rPr lang="en-US" sz="2000" dirty="0" err="1">
                <a:solidFill>
                  <a:srgbClr val="000000"/>
                </a:solidFill>
                <a:latin typeface="Roboto"/>
              </a:rPr>
              <a:t>Повышение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общественной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активности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ветеранов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путем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вовлечения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их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в социально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значимую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деятельность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, в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том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числе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в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сфере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патриотического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воспитания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молодежи,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трудового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наставничества</a:t>
            </a:r>
            <a:endParaRPr lang="en-US" sz="2000" dirty="0">
              <a:solidFill>
                <a:srgbClr val="000000"/>
              </a:solidFill>
              <a:latin typeface="Roboto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695082" y="8251595"/>
            <a:ext cx="17402276" cy="706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40"/>
              </a:lnSpc>
              <a:spcBef>
                <a:spcPct val="0"/>
              </a:spcBef>
            </a:pPr>
            <a:r>
              <a:rPr lang="en-US" sz="2000" dirty="0" err="1">
                <a:solidFill>
                  <a:srgbClr val="000000"/>
                </a:solidFill>
                <a:latin typeface="Roboto"/>
              </a:rPr>
              <a:t>Содействие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трудоустройству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людей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оказавшихся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в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трудной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жизненной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ситуации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людей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с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ограниченными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возможностями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здоровья,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представителей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социально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уязвимых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слоев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населения</a:t>
            </a:r>
            <a:endParaRPr lang="en-US" sz="2000" dirty="0">
              <a:solidFill>
                <a:srgbClr val="000000"/>
              </a:solidFill>
              <a:latin typeface="Roboto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727078" y="9197864"/>
            <a:ext cx="16301916" cy="706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40"/>
              </a:lnSpc>
              <a:spcBef>
                <a:spcPct val="0"/>
              </a:spcBef>
            </a:pPr>
            <a:r>
              <a:rPr lang="en-US" sz="2000" dirty="0" err="1">
                <a:solidFill>
                  <a:srgbClr val="000000"/>
                </a:solidFill>
                <a:latin typeface="Roboto"/>
              </a:rPr>
              <a:t>Содействие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вовлечению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молодых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людей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с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ограниченными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возможностями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здоровья в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сферу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интеллектуальной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трудовой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деятельности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B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690980" y="1409700"/>
            <a:ext cx="13063620" cy="80791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39751" lvl="1" indent="-269875">
              <a:lnSpc>
                <a:spcPts val="3500"/>
              </a:lnSpc>
              <a:buFont typeface="Arial"/>
              <a:buChar char="•"/>
            </a:pPr>
            <a:r>
              <a:rPr lang="en-US" sz="2499" dirty="0" err="1">
                <a:solidFill>
                  <a:srgbClr val="000000"/>
                </a:solidFill>
                <a:latin typeface="Roboto Bold"/>
              </a:rPr>
              <a:t>Фактическое</a:t>
            </a:r>
            <a:r>
              <a:rPr lang="en-US" sz="2499" dirty="0">
                <a:solidFill>
                  <a:srgbClr val="000000"/>
                </a:solidFill>
                <a:latin typeface="Roboto Bold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Roboto Bold"/>
              </a:rPr>
              <a:t>место</a:t>
            </a:r>
            <a:r>
              <a:rPr lang="en-US" sz="2499" dirty="0">
                <a:solidFill>
                  <a:srgbClr val="000000"/>
                </a:solidFill>
                <a:latin typeface="Roboto Bold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Roboto Bold"/>
              </a:rPr>
              <a:t>нахождение</a:t>
            </a:r>
            <a:r>
              <a:rPr lang="en-US" sz="2499" dirty="0">
                <a:solidFill>
                  <a:srgbClr val="000000"/>
                </a:solidFill>
                <a:latin typeface="Roboto Bold"/>
              </a:rPr>
              <a:t> организации;</a:t>
            </a:r>
          </a:p>
          <a:p>
            <a:pPr>
              <a:lnSpc>
                <a:spcPts val="3500"/>
              </a:lnSpc>
            </a:pPr>
            <a:endParaRPr lang="en-US" sz="2499" dirty="0">
              <a:solidFill>
                <a:srgbClr val="000000"/>
              </a:solidFill>
              <a:latin typeface="Roboto Bold"/>
            </a:endParaRPr>
          </a:p>
          <a:p>
            <a:pPr marL="539751" lvl="1" indent="-269875" algn="just">
              <a:lnSpc>
                <a:spcPts val="3500"/>
              </a:lnSpc>
              <a:buFont typeface="Arial"/>
              <a:buChar char="•"/>
            </a:pPr>
            <a:r>
              <a:rPr lang="en-US" sz="2500" dirty="0" err="1">
                <a:solidFill>
                  <a:srgbClr val="000000"/>
                </a:solidFill>
                <a:latin typeface="Roboto Bold"/>
              </a:rPr>
              <a:t>Адрес</a:t>
            </a:r>
            <a:r>
              <a:rPr lang="en-US" sz="2500" dirty="0">
                <a:solidFill>
                  <a:srgbClr val="000000"/>
                </a:solidFill>
                <a:latin typeface="Roboto Bold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Roboto Bold"/>
              </a:rPr>
              <a:t>для</a:t>
            </a:r>
            <a:r>
              <a:rPr lang="en-US" sz="2500" dirty="0">
                <a:solidFill>
                  <a:srgbClr val="000000"/>
                </a:solidFill>
                <a:latin typeface="Roboto Bold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Roboto Bold"/>
              </a:rPr>
              <a:t>направления</a:t>
            </a:r>
            <a:r>
              <a:rPr lang="en-US" sz="2500" dirty="0">
                <a:solidFill>
                  <a:srgbClr val="000000"/>
                </a:solidFill>
                <a:latin typeface="Roboto Bold"/>
              </a:rPr>
              <a:t> организации </a:t>
            </a:r>
            <a:r>
              <a:rPr lang="en-US" sz="2500" dirty="0" err="1">
                <a:solidFill>
                  <a:srgbClr val="000000"/>
                </a:solidFill>
                <a:latin typeface="Roboto Bold"/>
              </a:rPr>
              <a:t>юридически</a:t>
            </a:r>
            <a:r>
              <a:rPr lang="en-US" sz="2500" dirty="0">
                <a:solidFill>
                  <a:srgbClr val="000000"/>
                </a:solidFill>
                <a:latin typeface="Roboto Bold"/>
              </a:rPr>
              <a:t> значимых </a:t>
            </a:r>
            <a:r>
              <a:rPr lang="en-US" sz="2500" dirty="0" err="1">
                <a:solidFill>
                  <a:srgbClr val="000000"/>
                </a:solidFill>
                <a:latin typeface="Roboto Bold"/>
              </a:rPr>
              <a:t>сообщений</a:t>
            </a:r>
            <a:endParaRPr lang="en-US" sz="2500" dirty="0">
              <a:solidFill>
                <a:srgbClr val="000000"/>
              </a:solidFill>
              <a:latin typeface="Roboto Bold"/>
            </a:endParaRPr>
          </a:p>
          <a:p>
            <a:pPr>
              <a:lnSpc>
                <a:spcPts val="3500"/>
              </a:lnSpc>
            </a:pPr>
            <a:r>
              <a:rPr lang="en-US" sz="2500" i="1" dirty="0">
                <a:solidFill>
                  <a:srgbClr val="000000"/>
                </a:solidFill>
                <a:latin typeface="Roboto"/>
              </a:rPr>
              <a:t>(</a:t>
            </a:r>
            <a:r>
              <a:rPr lang="en-US" sz="2500" i="1" dirty="0" err="1">
                <a:solidFill>
                  <a:srgbClr val="000000"/>
                </a:solidFill>
                <a:latin typeface="Roboto"/>
              </a:rPr>
              <a:t>Следует</a:t>
            </a:r>
            <a:r>
              <a:rPr lang="en-US" sz="2500" i="1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latin typeface="Roboto"/>
              </a:rPr>
              <a:t>ввести</a:t>
            </a:r>
            <a:r>
              <a:rPr lang="en-US" sz="2500" i="1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latin typeface="Roboto"/>
              </a:rPr>
              <a:t>адрес</a:t>
            </a:r>
            <a:r>
              <a:rPr lang="en-US" sz="2500" i="1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latin typeface="Roboto"/>
              </a:rPr>
              <a:t>для</a:t>
            </a:r>
            <a:r>
              <a:rPr lang="en-US" sz="2500" i="1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latin typeface="Roboto"/>
              </a:rPr>
              <a:t>оперативного</a:t>
            </a:r>
            <a:r>
              <a:rPr lang="en-US" sz="2500" i="1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latin typeface="Roboto"/>
              </a:rPr>
              <a:t>получения</a:t>
            </a:r>
            <a:r>
              <a:rPr lang="en-US" sz="2500" i="1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latin typeface="Roboto"/>
              </a:rPr>
              <a:t>почтовых</a:t>
            </a:r>
            <a:r>
              <a:rPr lang="en-US" sz="2500" i="1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latin typeface="Roboto"/>
              </a:rPr>
              <a:t>сообщений</a:t>
            </a:r>
            <a:r>
              <a:rPr lang="en-US" sz="2500" i="1" dirty="0">
                <a:solidFill>
                  <a:srgbClr val="000000"/>
                </a:solidFill>
                <a:latin typeface="Roboto"/>
              </a:rPr>
              <a:t>); </a:t>
            </a:r>
          </a:p>
          <a:p>
            <a:pPr>
              <a:lnSpc>
                <a:spcPts val="3500"/>
              </a:lnSpc>
            </a:pPr>
            <a:endParaRPr lang="en-US" sz="2500" dirty="0">
              <a:solidFill>
                <a:srgbClr val="000000"/>
              </a:solidFill>
              <a:latin typeface="Roboto"/>
            </a:endParaRPr>
          </a:p>
          <a:p>
            <a:pPr marL="539751" lvl="1" indent="-269875">
              <a:lnSpc>
                <a:spcPts val="3500"/>
              </a:lnSpc>
              <a:buFont typeface="Arial"/>
              <a:buChar char="•"/>
            </a:pPr>
            <a:r>
              <a:rPr lang="en-US" sz="2500" dirty="0" err="1">
                <a:solidFill>
                  <a:srgbClr val="000000"/>
                </a:solidFill>
                <a:latin typeface="Roboto Bold"/>
              </a:rPr>
              <a:t>Дата</a:t>
            </a:r>
            <a:r>
              <a:rPr lang="en-US" sz="2500" dirty="0">
                <a:solidFill>
                  <a:srgbClr val="000000"/>
                </a:solidFill>
                <a:latin typeface="Roboto Bold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Roboto Bold"/>
              </a:rPr>
              <a:t>рождения</a:t>
            </a:r>
            <a:r>
              <a:rPr lang="en-US" sz="2500" dirty="0">
                <a:solidFill>
                  <a:srgbClr val="000000"/>
                </a:solidFill>
                <a:latin typeface="Roboto Bold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Roboto Bold"/>
              </a:rPr>
              <a:t>руководителя</a:t>
            </a:r>
            <a:r>
              <a:rPr lang="en-US" sz="2500" dirty="0">
                <a:solidFill>
                  <a:srgbClr val="000000"/>
                </a:solidFill>
                <a:latin typeface="Roboto Bold"/>
              </a:rPr>
              <a:t> организации;</a:t>
            </a:r>
          </a:p>
          <a:p>
            <a:pPr>
              <a:lnSpc>
                <a:spcPts val="3500"/>
              </a:lnSpc>
            </a:pPr>
            <a:endParaRPr lang="en-US" sz="2500" dirty="0">
              <a:solidFill>
                <a:srgbClr val="000000"/>
              </a:solidFill>
              <a:latin typeface="Roboto Bold"/>
            </a:endParaRPr>
          </a:p>
          <a:p>
            <a:pPr marL="539751" lvl="1" indent="-269875">
              <a:lnSpc>
                <a:spcPts val="3500"/>
              </a:lnSpc>
              <a:buFont typeface="Arial"/>
              <a:buChar char="•"/>
            </a:pPr>
            <a:r>
              <a:rPr lang="en-US" sz="2500" dirty="0">
                <a:solidFill>
                  <a:srgbClr val="000000"/>
                </a:solidFill>
                <a:latin typeface="Roboto Bold"/>
              </a:rPr>
              <a:t>Информация о </a:t>
            </a:r>
            <a:r>
              <a:rPr lang="en-US" sz="2500" dirty="0" err="1">
                <a:solidFill>
                  <a:srgbClr val="000000"/>
                </a:solidFill>
                <a:latin typeface="Roboto Bold"/>
              </a:rPr>
              <a:t>наличии</a:t>
            </a:r>
            <a:r>
              <a:rPr lang="en-US" sz="2500" dirty="0">
                <a:solidFill>
                  <a:srgbClr val="000000"/>
                </a:solidFill>
                <a:latin typeface="Roboto Bold"/>
              </a:rPr>
              <a:t> лиц, </a:t>
            </a:r>
            <a:r>
              <a:rPr lang="en-US" sz="2500" dirty="0" err="1">
                <a:solidFill>
                  <a:srgbClr val="000000"/>
                </a:solidFill>
                <a:latin typeface="Roboto Bold"/>
              </a:rPr>
              <a:t>имеющих</a:t>
            </a:r>
            <a:r>
              <a:rPr lang="en-US" sz="2500" dirty="0">
                <a:solidFill>
                  <a:srgbClr val="000000"/>
                </a:solidFill>
                <a:latin typeface="Roboto Bold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Roboto Bold"/>
              </a:rPr>
              <a:t>право</a:t>
            </a:r>
            <a:r>
              <a:rPr lang="en-US" sz="2500" dirty="0">
                <a:solidFill>
                  <a:srgbClr val="000000"/>
                </a:solidFill>
                <a:latin typeface="Roboto Bold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Roboto Bold"/>
              </a:rPr>
              <a:t>подписи</a:t>
            </a:r>
            <a:r>
              <a:rPr lang="en-US" sz="2500" dirty="0">
                <a:solidFill>
                  <a:srgbClr val="000000"/>
                </a:solidFill>
                <a:latin typeface="Roboto Bold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Roboto Bold"/>
              </a:rPr>
              <a:t>без</a:t>
            </a:r>
            <a:r>
              <a:rPr lang="en-US" sz="2500" dirty="0">
                <a:solidFill>
                  <a:srgbClr val="000000"/>
                </a:solidFill>
                <a:latin typeface="Roboto Bold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Roboto Bold"/>
              </a:rPr>
              <a:t>доверенности</a:t>
            </a:r>
            <a:r>
              <a:rPr lang="en-US" sz="2500" dirty="0">
                <a:solidFill>
                  <a:srgbClr val="000000"/>
                </a:solidFill>
                <a:latin typeface="Roboto Bold"/>
              </a:rPr>
              <a:t>. </a:t>
            </a:r>
          </a:p>
          <a:p>
            <a:pPr>
              <a:lnSpc>
                <a:spcPts val="3500"/>
              </a:lnSpc>
            </a:pPr>
            <a:r>
              <a:rPr lang="en-US" sz="2500" i="1" dirty="0">
                <a:solidFill>
                  <a:srgbClr val="000000"/>
                </a:solidFill>
                <a:latin typeface="Roboto"/>
              </a:rPr>
              <a:t>(</a:t>
            </a:r>
            <a:r>
              <a:rPr lang="en-US" sz="2500" i="1" dirty="0" err="1">
                <a:solidFill>
                  <a:srgbClr val="000000"/>
                </a:solidFill>
                <a:latin typeface="Roboto"/>
              </a:rPr>
              <a:t>Если</a:t>
            </a:r>
            <a:r>
              <a:rPr lang="en-US" sz="2500" i="1" dirty="0">
                <a:solidFill>
                  <a:srgbClr val="000000"/>
                </a:solidFill>
                <a:latin typeface="Roboto"/>
              </a:rPr>
              <a:t> у организации </a:t>
            </a:r>
            <a:r>
              <a:rPr lang="en-US" sz="2500" i="1" dirty="0" err="1">
                <a:solidFill>
                  <a:srgbClr val="000000"/>
                </a:solidFill>
                <a:latin typeface="Roboto"/>
              </a:rPr>
              <a:t>есть</a:t>
            </a:r>
            <a:r>
              <a:rPr lang="en-US" sz="2500" i="1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latin typeface="Roboto"/>
              </a:rPr>
              <a:t>лица</a:t>
            </a:r>
            <a:r>
              <a:rPr lang="en-US" sz="2500" i="1" dirty="0">
                <a:solidFill>
                  <a:srgbClr val="000000"/>
                </a:solidFill>
                <a:latin typeface="Roboto"/>
              </a:rPr>
              <a:t>, </a:t>
            </a:r>
            <a:r>
              <a:rPr lang="en-US" sz="2500" i="1" dirty="0" err="1">
                <a:solidFill>
                  <a:srgbClr val="000000"/>
                </a:solidFill>
                <a:latin typeface="Roboto"/>
              </a:rPr>
              <a:t>имеющие</a:t>
            </a:r>
            <a:r>
              <a:rPr lang="en-US" sz="2500" i="1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latin typeface="Roboto"/>
              </a:rPr>
              <a:t>право</a:t>
            </a:r>
            <a:r>
              <a:rPr lang="en-US" sz="2500" i="1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latin typeface="Roboto"/>
              </a:rPr>
              <a:t>подписи</a:t>
            </a:r>
            <a:r>
              <a:rPr lang="en-US" sz="2500" i="1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latin typeface="Roboto"/>
              </a:rPr>
              <a:t>без</a:t>
            </a:r>
            <a:r>
              <a:rPr lang="en-US" sz="2500" i="1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latin typeface="Roboto"/>
              </a:rPr>
              <a:t>доверенности</a:t>
            </a:r>
            <a:r>
              <a:rPr lang="en-US" sz="2500" i="1" dirty="0">
                <a:solidFill>
                  <a:srgbClr val="000000"/>
                </a:solidFill>
                <a:latin typeface="Roboto"/>
              </a:rPr>
              <a:t>, </a:t>
            </a:r>
            <a:r>
              <a:rPr lang="en-US" sz="2500" i="1" dirty="0" err="1">
                <a:solidFill>
                  <a:srgbClr val="000000"/>
                </a:solidFill>
                <a:latin typeface="Roboto"/>
              </a:rPr>
              <a:t>нужно</a:t>
            </a:r>
            <a:r>
              <a:rPr lang="en-US" sz="2500" i="1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latin typeface="Roboto"/>
              </a:rPr>
              <a:t>отметить</a:t>
            </a:r>
            <a:r>
              <a:rPr lang="en-US" sz="2500" i="1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latin typeface="Roboto"/>
              </a:rPr>
              <a:t>этот</a:t>
            </a:r>
            <a:r>
              <a:rPr lang="en-US" sz="2500" i="1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latin typeface="Roboto"/>
              </a:rPr>
              <a:t>пункт</a:t>
            </a:r>
            <a:r>
              <a:rPr lang="en-US" sz="2500" i="1" dirty="0">
                <a:solidFill>
                  <a:srgbClr val="000000"/>
                </a:solidFill>
                <a:latin typeface="Roboto"/>
              </a:rPr>
              <a:t>. В </a:t>
            </a:r>
            <a:r>
              <a:rPr lang="en-US" sz="2500" i="1" dirty="0" err="1">
                <a:solidFill>
                  <a:srgbClr val="000000"/>
                </a:solidFill>
                <a:latin typeface="Roboto"/>
              </a:rPr>
              <a:t>автоматически</a:t>
            </a:r>
            <a:r>
              <a:rPr lang="en-US" sz="2500" i="1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latin typeface="Roboto"/>
              </a:rPr>
              <a:t>открывшемся</a:t>
            </a:r>
            <a:r>
              <a:rPr lang="en-US" sz="2500" i="1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latin typeface="Roboto"/>
              </a:rPr>
              <a:t>поле</a:t>
            </a:r>
            <a:r>
              <a:rPr lang="en-US" sz="2500" i="1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latin typeface="Roboto"/>
              </a:rPr>
              <a:t>нужно</a:t>
            </a:r>
            <a:r>
              <a:rPr lang="en-US" sz="2500" i="1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latin typeface="Roboto"/>
              </a:rPr>
              <a:t>будет</a:t>
            </a:r>
            <a:r>
              <a:rPr lang="en-US" sz="2500" i="1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latin typeface="Roboto"/>
              </a:rPr>
              <a:t>ввести</a:t>
            </a:r>
            <a:r>
              <a:rPr lang="en-US" sz="2500" i="1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latin typeface="Roboto"/>
              </a:rPr>
              <a:t>сведения</a:t>
            </a:r>
            <a:r>
              <a:rPr lang="en-US" sz="2500" i="1" dirty="0">
                <a:solidFill>
                  <a:srgbClr val="000000"/>
                </a:solidFill>
                <a:latin typeface="Roboto"/>
              </a:rPr>
              <a:t> о </a:t>
            </a:r>
            <a:r>
              <a:rPr lang="en-US" sz="2500" i="1" dirty="0" err="1">
                <a:solidFill>
                  <a:srgbClr val="000000"/>
                </a:solidFill>
                <a:latin typeface="Roboto"/>
              </a:rPr>
              <a:t>таких</a:t>
            </a:r>
            <a:r>
              <a:rPr lang="en-US" sz="2500" i="1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latin typeface="Roboto"/>
              </a:rPr>
              <a:t>лицах</a:t>
            </a:r>
            <a:r>
              <a:rPr lang="en-US" sz="2500" i="1" dirty="0">
                <a:solidFill>
                  <a:srgbClr val="000000"/>
                </a:solidFill>
                <a:latin typeface="Roboto"/>
              </a:rPr>
              <a:t>);</a:t>
            </a:r>
          </a:p>
          <a:p>
            <a:pPr>
              <a:lnSpc>
                <a:spcPts val="3500"/>
              </a:lnSpc>
            </a:pPr>
            <a:endParaRPr lang="en-US" sz="2500" dirty="0">
              <a:solidFill>
                <a:srgbClr val="000000"/>
              </a:solidFill>
              <a:latin typeface="Roboto"/>
            </a:endParaRPr>
          </a:p>
          <a:p>
            <a:pPr marL="539751" lvl="1" indent="-269875">
              <a:lnSpc>
                <a:spcPts val="3500"/>
              </a:lnSpc>
              <a:buFont typeface="Arial"/>
              <a:buChar char="•"/>
            </a:pPr>
            <a:r>
              <a:rPr lang="en-US" sz="2500" dirty="0" err="1">
                <a:solidFill>
                  <a:srgbClr val="000000"/>
                </a:solidFill>
                <a:latin typeface="Roboto Bold"/>
              </a:rPr>
              <a:t>Устав</a:t>
            </a:r>
            <a:endParaRPr lang="en-US" sz="2500" dirty="0">
              <a:solidFill>
                <a:srgbClr val="000000"/>
              </a:solidFill>
              <a:latin typeface="Roboto Bold"/>
            </a:endParaRPr>
          </a:p>
          <a:p>
            <a:pPr>
              <a:lnSpc>
                <a:spcPts val="3500"/>
              </a:lnSpc>
            </a:pPr>
            <a:r>
              <a:rPr lang="en-US" sz="2500" i="1" dirty="0">
                <a:solidFill>
                  <a:srgbClr val="000000"/>
                </a:solidFill>
                <a:latin typeface="Roboto"/>
              </a:rPr>
              <a:t>В </a:t>
            </a:r>
            <a:r>
              <a:rPr lang="en-US" sz="2500" i="1" dirty="0" err="1">
                <a:solidFill>
                  <a:srgbClr val="000000"/>
                </a:solidFill>
                <a:latin typeface="Roboto"/>
              </a:rPr>
              <a:t>систему</a:t>
            </a:r>
            <a:r>
              <a:rPr lang="en-US" sz="2500" i="1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latin typeface="Roboto"/>
              </a:rPr>
              <a:t>нужно</a:t>
            </a:r>
            <a:r>
              <a:rPr lang="en-US" sz="2500" i="1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latin typeface="Roboto"/>
              </a:rPr>
              <a:t>будет</a:t>
            </a:r>
            <a:r>
              <a:rPr lang="en-US" sz="2500" i="1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latin typeface="Roboto"/>
              </a:rPr>
              <a:t>подгрузить</a:t>
            </a:r>
            <a:r>
              <a:rPr lang="en-US" sz="2500" i="1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latin typeface="Roboto"/>
              </a:rPr>
              <a:t>хорошо</a:t>
            </a:r>
            <a:r>
              <a:rPr lang="en-US" sz="2500" i="1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latin typeface="Roboto"/>
              </a:rPr>
              <a:t>читаемую</a:t>
            </a:r>
            <a:r>
              <a:rPr lang="en-US" sz="2500" i="1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latin typeface="Roboto"/>
              </a:rPr>
              <a:t>скан-копию</a:t>
            </a:r>
            <a:r>
              <a:rPr lang="en-US" sz="2500" i="1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latin typeface="Roboto"/>
              </a:rPr>
              <a:t>действующей</a:t>
            </a:r>
            <a:r>
              <a:rPr lang="en-US" sz="2500" i="1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latin typeface="Roboto"/>
              </a:rPr>
              <a:t>редакции</a:t>
            </a:r>
            <a:r>
              <a:rPr lang="en-US" sz="2500" i="1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latin typeface="Roboto"/>
              </a:rPr>
              <a:t>устава</a:t>
            </a:r>
            <a:r>
              <a:rPr lang="en-US" sz="2500" i="1" dirty="0">
                <a:solidFill>
                  <a:srgbClr val="000000"/>
                </a:solidFill>
                <a:latin typeface="Roboto"/>
              </a:rPr>
              <a:t> организации (</a:t>
            </a:r>
            <a:r>
              <a:rPr lang="en-US" sz="2500" i="1" dirty="0" err="1">
                <a:solidFill>
                  <a:srgbClr val="000000"/>
                </a:solidFill>
                <a:latin typeface="Roboto"/>
              </a:rPr>
              <a:t>со</a:t>
            </a:r>
            <a:r>
              <a:rPr lang="en-US" sz="2500" i="1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latin typeface="Roboto"/>
              </a:rPr>
              <a:t>всеми</a:t>
            </a:r>
            <a:r>
              <a:rPr lang="en-US" sz="2500" i="1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latin typeface="Roboto"/>
              </a:rPr>
              <a:t>внесенными</a:t>
            </a:r>
            <a:r>
              <a:rPr lang="en-US" sz="2500" i="1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latin typeface="Roboto"/>
              </a:rPr>
              <a:t>изменениями</a:t>
            </a:r>
            <a:r>
              <a:rPr lang="en-US" sz="2500" i="1" dirty="0">
                <a:solidFill>
                  <a:srgbClr val="000000"/>
                </a:solidFill>
                <a:latin typeface="Roboto"/>
              </a:rPr>
              <a:t>). Необходимо </a:t>
            </a:r>
            <a:r>
              <a:rPr lang="en-US" sz="2500" i="1" dirty="0" err="1">
                <a:solidFill>
                  <a:srgbClr val="000000"/>
                </a:solidFill>
                <a:latin typeface="Roboto"/>
              </a:rPr>
              <a:t>отсканировать</a:t>
            </a:r>
            <a:r>
              <a:rPr lang="en-US" sz="2500" i="1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latin typeface="Roboto"/>
              </a:rPr>
              <a:t>все</a:t>
            </a:r>
            <a:r>
              <a:rPr lang="en-US" sz="2500" i="1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latin typeface="Roboto"/>
              </a:rPr>
              <a:t>страницы</a:t>
            </a:r>
            <a:r>
              <a:rPr lang="en-US" sz="2500" i="1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latin typeface="Roboto"/>
              </a:rPr>
              <a:t>прошитого</a:t>
            </a:r>
            <a:r>
              <a:rPr lang="en-US" sz="2500" i="1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latin typeface="Roboto"/>
              </a:rPr>
              <a:t>устава</a:t>
            </a:r>
            <a:r>
              <a:rPr lang="en-US" sz="2500" i="1" dirty="0">
                <a:solidFill>
                  <a:srgbClr val="000000"/>
                </a:solidFill>
                <a:latin typeface="Roboto"/>
              </a:rPr>
              <a:t> организации, </a:t>
            </a:r>
            <a:r>
              <a:rPr lang="en-US" sz="2500" i="1" dirty="0" err="1">
                <a:solidFill>
                  <a:srgbClr val="000000"/>
                </a:solidFill>
                <a:latin typeface="Roboto"/>
              </a:rPr>
              <a:t>которые</a:t>
            </a:r>
            <a:r>
              <a:rPr lang="en-US" sz="2500" i="1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latin typeface="Roboto"/>
              </a:rPr>
              <a:t>содержат</a:t>
            </a:r>
            <a:r>
              <a:rPr lang="en-US" sz="2500" i="1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latin typeface="Roboto"/>
              </a:rPr>
              <a:t>текст</a:t>
            </a:r>
            <a:r>
              <a:rPr lang="en-US" sz="2500" i="1" dirty="0">
                <a:solidFill>
                  <a:srgbClr val="000000"/>
                </a:solidFill>
                <a:latin typeface="Roboto"/>
              </a:rPr>
              <a:t> (и иные </a:t>
            </a:r>
            <a:r>
              <a:rPr lang="en-US" sz="2500" i="1" dirty="0" err="1">
                <a:solidFill>
                  <a:srgbClr val="000000"/>
                </a:solidFill>
                <a:latin typeface="Roboto"/>
              </a:rPr>
              <a:t>символы</a:t>
            </a:r>
            <a:r>
              <a:rPr lang="en-US" sz="2500" i="1" dirty="0">
                <a:solidFill>
                  <a:srgbClr val="000000"/>
                </a:solidFill>
                <a:latin typeface="Roboto"/>
              </a:rPr>
              <a:t>, </a:t>
            </a:r>
            <a:r>
              <a:rPr lang="en-US" sz="2500" i="1" dirty="0" err="1">
                <a:solidFill>
                  <a:srgbClr val="000000"/>
                </a:solidFill>
                <a:latin typeface="Roboto"/>
              </a:rPr>
              <a:t>знаки</a:t>
            </a:r>
            <a:r>
              <a:rPr lang="en-US" sz="2500" i="1" dirty="0">
                <a:solidFill>
                  <a:srgbClr val="000000"/>
                </a:solidFill>
                <a:latin typeface="Roboto"/>
              </a:rPr>
              <a:t> и </a:t>
            </a:r>
            <a:r>
              <a:rPr lang="en-US" sz="2500" i="1" dirty="0" err="1">
                <a:solidFill>
                  <a:srgbClr val="000000"/>
                </a:solidFill>
                <a:latin typeface="Roboto"/>
              </a:rPr>
              <a:t>печати</a:t>
            </a:r>
            <a:r>
              <a:rPr lang="en-US" sz="2500" i="1" dirty="0">
                <a:solidFill>
                  <a:srgbClr val="000000"/>
                </a:solidFill>
                <a:latin typeface="Roboto"/>
              </a:rPr>
              <a:t>), </a:t>
            </a:r>
            <a:r>
              <a:rPr lang="en-US" sz="2500" i="1" dirty="0" err="1">
                <a:solidFill>
                  <a:srgbClr val="000000"/>
                </a:solidFill>
                <a:latin typeface="Roboto"/>
              </a:rPr>
              <a:t>включая</a:t>
            </a:r>
            <a:r>
              <a:rPr lang="en-US" sz="2500" i="1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latin typeface="Roboto"/>
              </a:rPr>
              <a:t>оборот</a:t>
            </a:r>
            <a:r>
              <a:rPr lang="en-US" sz="2500" i="1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latin typeface="Roboto"/>
              </a:rPr>
              <a:t>последней</a:t>
            </a:r>
            <a:r>
              <a:rPr lang="en-US" sz="2500" i="1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latin typeface="Roboto"/>
              </a:rPr>
              <a:t>страницы</a:t>
            </a:r>
            <a:r>
              <a:rPr lang="en-US" sz="2500" i="1" dirty="0">
                <a:solidFill>
                  <a:srgbClr val="000000"/>
                </a:solidFill>
                <a:latin typeface="Roboto"/>
              </a:rPr>
              <a:t> с </a:t>
            </a:r>
            <a:r>
              <a:rPr lang="en-US" sz="2500" i="1" dirty="0" err="1">
                <a:solidFill>
                  <a:srgbClr val="000000"/>
                </a:solidFill>
                <a:latin typeface="Roboto"/>
              </a:rPr>
              <a:t>отметкой</a:t>
            </a:r>
            <a:r>
              <a:rPr lang="en-US" sz="2500" i="1" dirty="0">
                <a:solidFill>
                  <a:srgbClr val="000000"/>
                </a:solidFill>
                <a:latin typeface="Roboto"/>
              </a:rPr>
              <a:t> уполномоченного </a:t>
            </a:r>
            <a:r>
              <a:rPr lang="en-US" sz="2500" i="1" dirty="0" err="1">
                <a:solidFill>
                  <a:srgbClr val="000000"/>
                </a:solidFill>
                <a:latin typeface="Roboto"/>
              </a:rPr>
              <a:t>органа</a:t>
            </a:r>
            <a:r>
              <a:rPr lang="en-US" sz="2500" i="1" dirty="0">
                <a:solidFill>
                  <a:srgbClr val="000000"/>
                </a:solidFill>
                <a:latin typeface="Roboto"/>
              </a:rPr>
              <a:t>. </a:t>
            </a:r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237059" y="2505725"/>
            <a:ext cx="3985240" cy="3985224"/>
            <a:chOff x="0" y="0"/>
            <a:chExt cx="6350000" cy="63499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24906" r="-24906"/>
              </a:stretch>
            </a:blipFill>
          </p:spPr>
        </p:sp>
      </p:grpSp>
      <p:sp>
        <p:nvSpPr>
          <p:cNvPr id="5" name="TextBox 5"/>
          <p:cNvSpPr txBox="1"/>
          <p:nvPr/>
        </p:nvSpPr>
        <p:spPr>
          <a:xfrm>
            <a:off x="237059" y="294372"/>
            <a:ext cx="16613899" cy="944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7560"/>
              </a:lnSpc>
              <a:spcBef>
                <a:spcPct val="0"/>
              </a:spcBef>
            </a:pPr>
            <a:r>
              <a:rPr lang="en-US" sz="6000" dirty="0">
                <a:solidFill>
                  <a:srgbClr val="050607"/>
                </a:solidFill>
                <a:latin typeface="Roboto" panose="020B0604020202020204" charset="0"/>
                <a:ea typeface="Roboto" panose="020B0604020202020204" charset="0"/>
              </a:rPr>
              <a:t>IV РАЗДЕЛ «ОРГАНИЗАЦИЯ ЗАЯВИТЕЛЬ»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B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690980" y="2024528"/>
            <a:ext cx="12835020" cy="76687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39751" lvl="1" indent="-269876">
              <a:lnSpc>
                <a:spcPts val="3500"/>
              </a:lnSpc>
              <a:buFont typeface="Arial"/>
              <a:buChar char="•"/>
            </a:pPr>
            <a:r>
              <a:rPr lang="en-US" sz="2499" dirty="0" err="1">
                <a:solidFill>
                  <a:srgbClr val="000000"/>
                </a:solidFill>
                <a:latin typeface="Roboto Bold"/>
              </a:rPr>
              <a:t>Основные</a:t>
            </a:r>
            <a:r>
              <a:rPr lang="en-US" sz="2499" dirty="0">
                <a:solidFill>
                  <a:srgbClr val="000000"/>
                </a:solidFill>
                <a:latin typeface="Roboto Bold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Roboto Bold"/>
              </a:rPr>
              <a:t>виды</a:t>
            </a:r>
            <a:r>
              <a:rPr lang="en-US" sz="2499" dirty="0">
                <a:solidFill>
                  <a:srgbClr val="000000"/>
                </a:solidFill>
                <a:latin typeface="Roboto Bold"/>
              </a:rPr>
              <a:t> деятельности организации.</a:t>
            </a:r>
          </a:p>
          <a:p>
            <a:pPr>
              <a:lnSpc>
                <a:spcPts val="3500"/>
              </a:lnSpc>
            </a:pPr>
            <a:r>
              <a:rPr lang="en-US" sz="2500" dirty="0" err="1">
                <a:solidFill>
                  <a:srgbClr val="000000"/>
                </a:solidFill>
                <a:latin typeface="Roboto Italics"/>
              </a:rPr>
              <a:t>Следует</a:t>
            </a:r>
            <a:r>
              <a:rPr lang="en-US" sz="2500" dirty="0">
                <a:solidFill>
                  <a:srgbClr val="000000"/>
                </a:solidFill>
                <a:latin typeface="Roboto Italics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Roboto Italics"/>
              </a:rPr>
              <a:t>выбрать</a:t>
            </a:r>
            <a:r>
              <a:rPr lang="en-US" sz="2500" dirty="0">
                <a:solidFill>
                  <a:srgbClr val="000000"/>
                </a:solidFill>
                <a:latin typeface="Roboto Italics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Roboto Italics"/>
              </a:rPr>
              <a:t>не</a:t>
            </a:r>
            <a:r>
              <a:rPr lang="en-US" sz="2500" dirty="0">
                <a:solidFill>
                  <a:srgbClr val="000000"/>
                </a:solidFill>
                <a:latin typeface="Roboto Italics"/>
              </a:rPr>
              <a:t> более 10 </a:t>
            </a:r>
            <a:r>
              <a:rPr lang="en-US" sz="2500" dirty="0" err="1">
                <a:solidFill>
                  <a:srgbClr val="000000"/>
                </a:solidFill>
                <a:latin typeface="Roboto Italics"/>
              </a:rPr>
              <a:t>основных</a:t>
            </a:r>
            <a:r>
              <a:rPr lang="en-US" sz="2500" dirty="0">
                <a:solidFill>
                  <a:srgbClr val="000000"/>
                </a:solidFill>
                <a:latin typeface="Roboto Italics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Roboto Italics"/>
              </a:rPr>
              <a:t>видов</a:t>
            </a:r>
            <a:r>
              <a:rPr lang="en-US" sz="2500" dirty="0">
                <a:solidFill>
                  <a:srgbClr val="000000"/>
                </a:solidFill>
                <a:latin typeface="Roboto Italics"/>
              </a:rPr>
              <a:t> деятельности организации в </a:t>
            </a:r>
            <a:r>
              <a:rPr lang="en-US" sz="2500" dirty="0" err="1">
                <a:solidFill>
                  <a:srgbClr val="000000"/>
                </a:solidFill>
                <a:latin typeface="Roboto Italics"/>
              </a:rPr>
              <a:t>соответствии</a:t>
            </a:r>
            <a:r>
              <a:rPr lang="en-US" sz="2500" dirty="0">
                <a:solidFill>
                  <a:srgbClr val="000000"/>
                </a:solidFill>
                <a:latin typeface="Roboto Italics"/>
              </a:rPr>
              <a:t> с </a:t>
            </a:r>
            <a:r>
              <a:rPr lang="en-US" sz="2500" dirty="0" err="1">
                <a:solidFill>
                  <a:srgbClr val="000000"/>
                </a:solidFill>
                <a:latin typeface="Roboto Italics"/>
              </a:rPr>
              <a:t>уставом</a:t>
            </a:r>
            <a:r>
              <a:rPr lang="en-US" sz="2500" dirty="0">
                <a:solidFill>
                  <a:srgbClr val="000000"/>
                </a:solidFill>
                <a:latin typeface="Roboto Italics"/>
              </a:rPr>
              <a:t>. </a:t>
            </a:r>
          </a:p>
          <a:p>
            <a:pPr>
              <a:lnSpc>
                <a:spcPts val="3500"/>
              </a:lnSpc>
            </a:pPr>
            <a:endParaRPr lang="en-US" sz="2500" dirty="0">
              <a:solidFill>
                <a:srgbClr val="000000"/>
              </a:solidFill>
              <a:latin typeface="Roboto Italics"/>
            </a:endParaRPr>
          </a:p>
          <a:p>
            <a:pPr marL="539751" lvl="1" indent="-269876" algn="just">
              <a:lnSpc>
                <a:spcPts val="3500"/>
              </a:lnSpc>
              <a:buFont typeface="Arial"/>
              <a:buChar char="•"/>
            </a:pPr>
            <a:r>
              <a:rPr lang="en-US" sz="2500" dirty="0">
                <a:solidFill>
                  <a:srgbClr val="000000"/>
                </a:solidFill>
                <a:latin typeface="Roboto Bold"/>
              </a:rPr>
              <a:t>Дополнительные документы об </a:t>
            </a:r>
            <a:r>
              <a:rPr lang="en-US" sz="2500" dirty="0" smtClean="0">
                <a:solidFill>
                  <a:srgbClr val="000000"/>
                </a:solidFill>
                <a:latin typeface="Roboto Bold"/>
              </a:rPr>
              <a:t>организации</a:t>
            </a:r>
            <a:r>
              <a:rPr lang="ru-RU" sz="2500" dirty="0" smtClean="0">
                <a:solidFill>
                  <a:srgbClr val="000000"/>
                </a:solidFill>
                <a:latin typeface="Roboto Bold"/>
              </a:rPr>
              <a:t> (п.12.1)</a:t>
            </a:r>
            <a:endParaRPr lang="en-US" sz="2500" dirty="0">
              <a:solidFill>
                <a:srgbClr val="000000"/>
              </a:solidFill>
              <a:latin typeface="Roboto Bold"/>
            </a:endParaRPr>
          </a:p>
          <a:p>
            <a:pPr algn="just">
              <a:lnSpc>
                <a:spcPts val="3500"/>
              </a:lnSpc>
            </a:pPr>
            <a:r>
              <a:rPr lang="en-US" sz="2500" dirty="0" err="1">
                <a:solidFill>
                  <a:srgbClr val="000000"/>
                </a:solidFill>
                <a:latin typeface="Roboto Italics"/>
              </a:rPr>
              <a:t>Если</a:t>
            </a:r>
            <a:r>
              <a:rPr lang="en-US" sz="2500" dirty="0">
                <a:solidFill>
                  <a:srgbClr val="000000"/>
                </a:solidFill>
                <a:latin typeface="Roboto Italics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Roboto Italics"/>
              </a:rPr>
              <a:t>есть</a:t>
            </a:r>
            <a:r>
              <a:rPr lang="en-US" sz="2500" dirty="0">
                <a:solidFill>
                  <a:srgbClr val="000000"/>
                </a:solidFill>
                <a:latin typeface="Roboto Italics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Roboto Italics"/>
              </a:rPr>
              <a:t>какие-то</a:t>
            </a:r>
            <a:r>
              <a:rPr lang="en-US" sz="2500" dirty="0">
                <a:solidFill>
                  <a:srgbClr val="000000"/>
                </a:solidFill>
                <a:latin typeface="Roboto Italics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Roboto Italics"/>
              </a:rPr>
              <a:t>изменения</a:t>
            </a:r>
            <a:r>
              <a:rPr lang="en-US" sz="2500" dirty="0">
                <a:solidFill>
                  <a:srgbClr val="000000"/>
                </a:solidFill>
                <a:latin typeface="Roboto Italics"/>
              </a:rPr>
              <a:t> в </a:t>
            </a:r>
            <a:r>
              <a:rPr lang="en-US" sz="2500" dirty="0" err="1">
                <a:solidFill>
                  <a:srgbClr val="000000"/>
                </a:solidFill>
                <a:latin typeface="Roboto Italics"/>
              </a:rPr>
              <a:t>регистрационных</a:t>
            </a:r>
            <a:r>
              <a:rPr lang="en-US" sz="2500" dirty="0">
                <a:solidFill>
                  <a:srgbClr val="000000"/>
                </a:solidFill>
                <a:latin typeface="Roboto Italics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Roboto Italics"/>
              </a:rPr>
              <a:t>данных</a:t>
            </a:r>
            <a:r>
              <a:rPr lang="en-US" sz="2500" dirty="0">
                <a:solidFill>
                  <a:srgbClr val="000000"/>
                </a:solidFill>
                <a:latin typeface="Roboto Italics"/>
              </a:rPr>
              <a:t>, </a:t>
            </a:r>
            <a:r>
              <a:rPr lang="en-US" sz="2500" dirty="0" err="1">
                <a:solidFill>
                  <a:srgbClr val="000000"/>
                </a:solidFill>
                <a:latin typeface="Roboto Italics"/>
              </a:rPr>
              <a:t>но</a:t>
            </a:r>
            <a:r>
              <a:rPr lang="en-US" sz="2500" dirty="0">
                <a:solidFill>
                  <a:srgbClr val="000000"/>
                </a:solidFill>
                <a:latin typeface="Roboto Italics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Roboto Italics"/>
              </a:rPr>
              <a:t>они</a:t>
            </a:r>
            <a:r>
              <a:rPr lang="en-US" sz="2500" dirty="0">
                <a:solidFill>
                  <a:srgbClr val="000000"/>
                </a:solidFill>
                <a:latin typeface="Roboto Italics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Roboto Italics"/>
              </a:rPr>
              <a:t>еще</a:t>
            </a:r>
            <a:r>
              <a:rPr lang="en-US" sz="2500" dirty="0">
                <a:solidFill>
                  <a:srgbClr val="000000"/>
                </a:solidFill>
                <a:latin typeface="Roboto Italics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Roboto Italics"/>
              </a:rPr>
              <a:t>не</a:t>
            </a:r>
            <a:r>
              <a:rPr lang="en-US" sz="2500" dirty="0">
                <a:solidFill>
                  <a:srgbClr val="000000"/>
                </a:solidFill>
                <a:latin typeface="Roboto Italics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Roboto Italics"/>
              </a:rPr>
              <a:t>отражены</a:t>
            </a:r>
            <a:r>
              <a:rPr lang="en-US" sz="2500" dirty="0">
                <a:solidFill>
                  <a:srgbClr val="000000"/>
                </a:solidFill>
                <a:latin typeface="Roboto Italics"/>
              </a:rPr>
              <a:t> в ЕГРЮЛ, </a:t>
            </a:r>
            <a:r>
              <a:rPr lang="en-US" sz="2500" dirty="0" err="1">
                <a:solidFill>
                  <a:srgbClr val="000000"/>
                </a:solidFill>
                <a:latin typeface="Roboto Italics"/>
              </a:rPr>
              <a:t>такие</a:t>
            </a:r>
            <a:r>
              <a:rPr lang="en-US" sz="2500" dirty="0">
                <a:solidFill>
                  <a:srgbClr val="000000"/>
                </a:solidFill>
                <a:latin typeface="Roboto Italics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Roboto Italics"/>
              </a:rPr>
              <a:t>файлы</a:t>
            </a:r>
            <a:r>
              <a:rPr lang="en-US" sz="2500" dirty="0">
                <a:solidFill>
                  <a:srgbClr val="000000"/>
                </a:solidFill>
                <a:latin typeface="Roboto Italics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Roboto Italics"/>
              </a:rPr>
              <a:t>нужно</a:t>
            </a:r>
            <a:r>
              <a:rPr lang="en-US" sz="2500" dirty="0">
                <a:solidFill>
                  <a:srgbClr val="000000"/>
                </a:solidFill>
                <a:latin typeface="Roboto Italics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Roboto Italics"/>
              </a:rPr>
              <a:t>будет</a:t>
            </a:r>
            <a:r>
              <a:rPr lang="en-US" sz="2500" dirty="0">
                <a:solidFill>
                  <a:srgbClr val="000000"/>
                </a:solidFill>
                <a:latin typeface="Roboto Italics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Roboto Italics"/>
              </a:rPr>
              <a:t>прикрепить</a:t>
            </a:r>
            <a:r>
              <a:rPr lang="en-US" sz="2500" dirty="0">
                <a:solidFill>
                  <a:srgbClr val="000000"/>
                </a:solidFill>
                <a:latin typeface="Roboto Italics"/>
              </a:rPr>
              <a:t>. </a:t>
            </a:r>
          </a:p>
          <a:p>
            <a:pPr algn="just">
              <a:lnSpc>
                <a:spcPts val="3500"/>
              </a:lnSpc>
            </a:pPr>
            <a:endParaRPr lang="en-US" sz="2500" dirty="0">
              <a:solidFill>
                <a:srgbClr val="000000"/>
              </a:solidFill>
              <a:latin typeface="Roboto Italics"/>
            </a:endParaRPr>
          </a:p>
          <a:p>
            <a:pPr marL="539751" lvl="1" indent="-269876" algn="just">
              <a:lnSpc>
                <a:spcPts val="3500"/>
              </a:lnSpc>
              <a:buFont typeface="Arial"/>
              <a:buChar char="•"/>
            </a:pPr>
            <a:r>
              <a:rPr lang="en-US" sz="2500" dirty="0" err="1">
                <a:solidFill>
                  <a:srgbClr val="000000"/>
                </a:solidFill>
                <a:latin typeface="Roboto Bold"/>
              </a:rPr>
              <a:t>Целевые</a:t>
            </a:r>
            <a:r>
              <a:rPr lang="en-US" sz="2500" dirty="0">
                <a:solidFill>
                  <a:srgbClr val="000000"/>
                </a:solidFill>
                <a:latin typeface="Roboto Bold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Roboto Bold"/>
              </a:rPr>
              <a:t>группы</a:t>
            </a:r>
            <a:r>
              <a:rPr lang="en-US" sz="2500" dirty="0">
                <a:solidFill>
                  <a:srgbClr val="000000"/>
                </a:solidFill>
                <a:latin typeface="Roboto Bold"/>
              </a:rPr>
              <a:t>, </a:t>
            </a:r>
            <a:r>
              <a:rPr lang="en-US" sz="2500" dirty="0" err="1">
                <a:solidFill>
                  <a:srgbClr val="000000"/>
                </a:solidFill>
                <a:latin typeface="Roboto Bold"/>
              </a:rPr>
              <a:t>опыт</a:t>
            </a:r>
            <a:r>
              <a:rPr lang="en-US" sz="2500" dirty="0">
                <a:solidFill>
                  <a:srgbClr val="000000"/>
                </a:solidFill>
                <a:latin typeface="Roboto Bold"/>
              </a:rPr>
              <a:t> работы с </a:t>
            </a:r>
            <a:r>
              <a:rPr lang="en-US" sz="2500" dirty="0" err="1">
                <a:solidFill>
                  <a:srgbClr val="000000"/>
                </a:solidFill>
                <a:latin typeface="Roboto Bold"/>
              </a:rPr>
              <a:t>которыми</a:t>
            </a:r>
            <a:r>
              <a:rPr lang="en-US" sz="2500" dirty="0">
                <a:solidFill>
                  <a:srgbClr val="000000"/>
                </a:solidFill>
                <a:latin typeface="Roboto Bold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Roboto Bold"/>
              </a:rPr>
              <a:t>имеет</a:t>
            </a:r>
            <a:r>
              <a:rPr lang="en-US" sz="2500" dirty="0">
                <a:solidFill>
                  <a:srgbClr val="000000"/>
                </a:solidFill>
                <a:latin typeface="Roboto Bold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Roboto Bold"/>
              </a:rPr>
              <a:t>организация</a:t>
            </a:r>
            <a:r>
              <a:rPr lang="en-US" sz="2500" dirty="0">
                <a:solidFill>
                  <a:srgbClr val="000000"/>
                </a:solidFill>
                <a:latin typeface="Roboto Bold"/>
              </a:rPr>
              <a:t>.</a:t>
            </a:r>
          </a:p>
          <a:p>
            <a:pPr algn="just">
              <a:lnSpc>
                <a:spcPts val="3500"/>
              </a:lnSpc>
            </a:pPr>
            <a:endParaRPr lang="en-US" sz="2500" dirty="0">
              <a:solidFill>
                <a:srgbClr val="000000"/>
              </a:solidFill>
              <a:latin typeface="Roboto Bold"/>
            </a:endParaRPr>
          </a:p>
          <a:p>
            <a:pPr marL="539751" lvl="1" indent="-269876" algn="just">
              <a:lnSpc>
                <a:spcPts val="3500"/>
              </a:lnSpc>
              <a:buFont typeface="Arial"/>
              <a:buChar char="•"/>
            </a:pPr>
            <a:r>
              <a:rPr lang="en-US" sz="2500" dirty="0" err="1">
                <a:solidFill>
                  <a:srgbClr val="000000"/>
                </a:solidFill>
                <a:latin typeface="Roboto Bold"/>
              </a:rPr>
              <a:t>География</a:t>
            </a:r>
            <a:r>
              <a:rPr lang="en-US" sz="2500" dirty="0">
                <a:solidFill>
                  <a:srgbClr val="000000"/>
                </a:solidFill>
                <a:latin typeface="Roboto Bold"/>
              </a:rPr>
              <a:t> организации</a:t>
            </a:r>
          </a:p>
          <a:p>
            <a:pPr algn="just">
              <a:lnSpc>
                <a:spcPts val="3500"/>
              </a:lnSpc>
            </a:pPr>
            <a:r>
              <a:rPr lang="en-US" sz="2500" dirty="0">
                <a:solidFill>
                  <a:srgbClr val="000000"/>
                </a:solidFill>
                <a:latin typeface="Roboto Italics"/>
              </a:rPr>
              <a:t>В данном </a:t>
            </a:r>
            <a:r>
              <a:rPr lang="en-US" sz="2500" dirty="0" err="1">
                <a:solidFill>
                  <a:srgbClr val="000000"/>
                </a:solidFill>
                <a:latin typeface="Roboto Italics"/>
              </a:rPr>
              <a:t>поле</a:t>
            </a:r>
            <a:r>
              <a:rPr lang="en-US" sz="2500" dirty="0">
                <a:solidFill>
                  <a:srgbClr val="000000"/>
                </a:solidFill>
                <a:latin typeface="Roboto Italics"/>
              </a:rPr>
              <a:t> необходимо указать </a:t>
            </a:r>
            <a:r>
              <a:rPr lang="en-US" sz="2500" dirty="0" err="1">
                <a:solidFill>
                  <a:srgbClr val="000000"/>
                </a:solidFill>
                <a:latin typeface="Roboto Italics"/>
              </a:rPr>
              <a:t>территорию</a:t>
            </a:r>
            <a:r>
              <a:rPr lang="en-US" sz="2500" dirty="0">
                <a:solidFill>
                  <a:srgbClr val="000000"/>
                </a:solidFill>
                <a:latin typeface="Roboto Italics"/>
              </a:rPr>
              <a:t>, на </a:t>
            </a:r>
            <a:r>
              <a:rPr lang="en-US" sz="2500" dirty="0" err="1">
                <a:solidFill>
                  <a:srgbClr val="000000"/>
                </a:solidFill>
                <a:latin typeface="Roboto Italics"/>
              </a:rPr>
              <a:t>которой</a:t>
            </a:r>
            <a:r>
              <a:rPr lang="en-US" sz="2500" dirty="0">
                <a:solidFill>
                  <a:srgbClr val="000000"/>
                </a:solidFill>
                <a:latin typeface="Roboto Italics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Roboto Italics"/>
              </a:rPr>
              <a:t>реально</a:t>
            </a:r>
            <a:r>
              <a:rPr lang="en-US" sz="2500" dirty="0">
                <a:solidFill>
                  <a:srgbClr val="000000"/>
                </a:solidFill>
                <a:latin typeface="Roboto Italics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Roboto Italics"/>
              </a:rPr>
              <a:t>осуществлялась</a:t>
            </a:r>
            <a:r>
              <a:rPr lang="en-US" sz="2500" dirty="0">
                <a:solidFill>
                  <a:srgbClr val="000000"/>
                </a:solidFill>
                <a:latin typeface="Roboto Italics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Roboto Italics"/>
              </a:rPr>
              <a:t>деятельность</a:t>
            </a:r>
            <a:r>
              <a:rPr lang="en-US" sz="2500" dirty="0">
                <a:solidFill>
                  <a:srgbClr val="000000"/>
                </a:solidFill>
                <a:latin typeface="Roboto Italics"/>
              </a:rPr>
              <a:t> организации (</a:t>
            </a:r>
            <a:r>
              <a:rPr lang="en-US" sz="2500" dirty="0" err="1">
                <a:solidFill>
                  <a:srgbClr val="000000"/>
                </a:solidFill>
                <a:latin typeface="Roboto Italics"/>
              </a:rPr>
              <a:t>регион</a:t>
            </a:r>
            <a:r>
              <a:rPr lang="en-US" sz="2500" dirty="0">
                <a:solidFill>
                  <a:srgbClr val="000000"/>
                </a:solidFill>
                <a:latin typeface="Roboto Italics"/>
              </a:rPr>
              <a:t>, </a:t>
            </a:r>
            <a:r>
              <a:rPr lang="en-US" sz="2500" dirty="0" err="1">
                <a:solidFill>
                  <a:srgbClr val="000000"/>
                </a:solidFill>
                <a:latin typeface="Roboto Italics"/>
              </a:rPr>
              <a:t>городской</a:t>
            </a:r>
            <a:r>
              <a:rPr lang="en-US" sz="2500" dirty="0">
                <a:solidFill>
                  <a:srgbClr val="000000"/>
                </a:solidFill>
                <a:latin typeface="Roboto Italics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Roboto Italics"/>
              </a:rPr>
              <a:t>округ</a:t>
            </a:r>
            <a:r>
              <a:rPr lang="en-US" sz="2500" dirty="0">
                <a:solidFill>
                  <a:srgbClr val="000000"/>
                </a:solidFill>
                <a:latin typeface="Roboto Italics"/>
              </a:rPr>
              <a:t>, </a:t>
            </a:r>
            <a:r>
              <a:rPr lang="en-US" sz="2500" dirty="0" err="1">
                <a:solidFill>
                  <a:srgbClr val="000000"/>
                </a:solidFill>
                <a:latin typeface="Roboto Italics"/>
              </a:rPr>
              <a:t>муниципальное</a:t>
            </a:r>
            <a:r>
              <a:rPr lang="en-US" sz="2500" dirty="0">
                <a:solidFill>
                  <a:srgbClr val="000000"/>
                </a:solidFill>
                <a:latin typeface="Roboto Italics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Roboto Italics"/>
              </a:rPr>
              <a:t>образование</a:t>
            </a:r>
            <a:r>
              <a:rPr lang="en-US" sz="2500" dirty="0">
                <a:solidFill>
                  <a:srgbClr val="000000"/>
                </a:solidFill>
                <a:latin typeface="Roboto Italics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Roboto Italics"/>
              </a:rPr>
              <a:t>одно</a:t>
            </a:r>
            <a:r>
              <a:rPr lang="en-US" sz="2500" dirty="0">
                <a:solidFill>
                  <a:srgbClr val="000000"/>
                </a:solidFill>
                <a:latin typeface="Roboto Italics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Roboto Italics"/>
              </a:rPr>
              <a:t>или</a:t>
            </a:r>
            <a:r>
              <a:rPr lang="en-US" sz="2500" dirty="0">
                <a:solidFill>
                  <a:srgbClr val="000000"/>
                </a:solidFill>
                <a:latin typeface="Roboto Italics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Roboto Italics"/>
              </a:rPr>
              <a:t>несколько</a:t>
            </a:r>
            <a:r>
              <a:rPr lang="en-US" sz="2500" dirty="0">
                <a:solidFill>
                  <a:srgbClr val="000000"/>
                </a:solidFill>
                <a:latin typeface="Roboto Italics"/>
              </a:rPr>
              <a:t> .....) </a:t>
            </a:r>
          </a:p>
          <a:p>
            <a:pPr>
              <a:lnSpc>
                <a:spcPts val="3640"/>
              </a:lnSpc>
            </a:pPr>
            <a:endParaRPr lang="en-US" sz="2500" dirty="0">
              <a:solidFill>
                <a:srgbClr val="000000"/>
              </a:solidFill>
              <a:latin typeface="Roboto Italics"/>
            </a:endParaRPr>
          </a:p>
          <a:p>
            <a:pPr>
              <a:lnSpc>
                <a:spcPts val="3640"/>
              </a:lnSpc>
            </a:pPr>
            <a:endParaRPr lang="en-US" sz="2500" dirty="0">
              <a:solidFill>
                <a:srgbClr val="000000"/>
              </a:solidFill>
              <a:latin typeface="Roboto Italics"/>
            </a:endParaRPr>
          </a:p>
          <a:p>
            <a:pPr>
              <a:lnSpc>
                <a:spcPts val="3639"/>
              </a:lnSpc>
            </a:pPr>
            <a:endParaRPr lang="en-US" sz="2500" dirty="0">
              <a:solidFill>
                <a:srgbClr val="000000"/>
              </a:solidFill>
              <a:latin typeface="Roboto Italics"/>
            </a:endParaRPr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237059" y="2505725"/>
            <a:ext cx="3985240" cy="3985224"/>
            <a:chOff x="0" y="0"/>
            <a:chExt cx="6350000" cy="63499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24906" r="-24906"/>
              </a:stretch>
            </a:blipFill>
          </p:spPr>
        </p:sp>
      </p:grpSp>
      <p:sp>
        <p:nvSpPr>
          <p:cNvPr id="5" name="TextBox 5"/>
          <p:cNvSpPr txBox="1"/>
          <p:nvPr/>
        </p:nvSpPr>
        <p:spPr>
          <a:xfrm>
            <a:off x="237059" y="294372"/>
            <a:ext cx="16613899" cy="944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7560"/>
              </a:lnSpc>
              <a:spcBef>
                <a:spcPct val="0"/>
              </a:spcBef>
            </a:pPr>
            <a:r>
              <a:rPr lang="en-US" sz="6000" dirty="0">
                <a:solidFill>
                  <a:srgbClr val="050607"/>
                </a:solidFill>
                <a:latin typeface="Roboto" panose="020B0604020202020204" charset="0"/>
                <a:ea typeface="Roboto" panose="020B0604020202020204" charset="0"/>
              </a:rPr>
              <a:t>IV РАЗДЕЛ «ОРГАНИЗАЦИЯ ЗАЯВИТЕЛЬ»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B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572000" y="1943100"/>
            <a:ext cx="12835020" cy="76687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69875" lvl="1" algn="just">
              <a:lnSpc>
                <a:spcPts val="3500"/>
              </a:lnSpc>
            </a:pPr>
            <a:r>
              <a:rPr lang="en-US" sz="3200" dirty="0" smtClean="0">
                <a:solidFill>
                  <a:srgbClr val="000000"/>
                </a:solidFill>
                <a:latin typeface="Roboto Bold"/>
              </a:rPr>
              <a:t>Дополнительные </a:t>
            </a:r>
            <a:r>
              <a:rPr lang="en-US" sz="3200" dirty="0">
                <a:solidFill>
                  <a:srgbClr val="000000"/>
                </a:solidFill>
                <a:latin typeface="Roboto Bold"/>
              </a:rPr>
              <a:t>документы об </a:t>
            </a:r>
            <a:r>
              <a:rPr lang="en-US" sz="3200" dirty="0" smtClean="0">
                <a:solidFill>
                  <a:srgbClr val="000000"/>
                </a:solidFill>
                <a:latin typeface="Roboto Bold"/>
              </a:rPr>
              <a:t>организации</a:t>
            </a:r>
            <a:r>
              <a:rPr lang="ru-RU" sz="3200" dirty="0" smtClean="0">
                <a:solidFill>
                  <a:srgbClr val="000000"/>
                </a:solidFill>
                <a:latin typeface="Roboto Bold"/>
              </a:rPr>
              <a:t> (п.12.1)</a:t>
            </a:r>
          </a:p>
          <a:p>
            <a:pPr marL="269875" lvl="1" algn="just">
              <a:lnSpc>
                <a:spcPts val="3500"/>
              </a:lnSpc>
            </a:pPr>
            <a:endParaRPr lang="ru-RU" sz="4500" dirty="0">
              <a:solidFill>
                <a:srgbClr val="000000"/>
              </a:solidFill>
              <a:latin typeface="Roboto Bold"/>
            </a:endParaRPr>
          </a:p>
          <a:p>
            <a:pPr marL="269875" lvl="1" algn="just">
              <a:lnSpc>
                <a:spcPts val="3500"/>
              </a:lnSpc>
            </a:pPr>
            <a:endParaRPr lang="en-US" sz="3600" dirty="0"/>
          </a:p>
          <a:p>
            <a:pPr marL="514350" indent="-514350" algn="just">
              <a:lnSpc>
                <a:spcPts val="3500"/>
              </a:lnSpc>
              <a:buAutoNum type="arabicPeriod"/>
            </a:pPr>
            <a:r>
              <a:rPr lang="ru-RU" sz="3600" dirty="0"/>
              <a:t>Справка о банковских реквизитах СО НКО по форме и отметкой банка</a:t>
            </a:r>
          </a:p>
          <a:p>
            <a:pPr marL="514350" indent="-514350" algn="just">
              <a:lnSpc>
                <a:spcPts val="3500"/>
              </a:lnSpc>
              <a:buAutoNum type="arabicPeriod"/>
            </a:pPr>
            <a:endParaRPr lang="ru-RU" sz="3600" dirty="0"/>
          </a:p>
          <a:p>
            <a:pPr marL="514350" indent="-514350" algn="just">
              <a:lnSpc>
                <a:spcPts val="3500"/>
              </a:lnSpc>
              <a:buFontTx/>
              <a:buAutoNum type="arabicPeriod"/>
            </a:pPr>
            <a:r>
              <a:rPr lang="ru-RU" sz="3600" dirty="0"/>
              <a:t>Согласие на обработку персональных данных ВСЕХ ЧЛЕНОВ КОМАНДЫ</a:t>
            </a:r>
          </a:p>
          <a:p>
            <a:pPr marL="514350" indent="-514350" algn="just">
              <a:lnSpc>
                <a:spcPts val="3500"/>
              </a:lnSpc>
              <a:buFontTx/>
              <a:buAutoNum type="arabicPeriod"/>
            </a:pPr>
            <a:endParaRPr lang="en-US" sz="3600" dirty="0"/>
          </a:p>
          <a:p>
            <a:pPr marL="514350" indent="-514350" algn="just">
              <a:lnSpc>
                <a:spcPts val="3500"/>
              </a:lnSpc>
              <a:buFontTx/>
              <a:buAutoNum type="arabicPeriod"/>
            </a:pPr>
            <a:r>
              <a:rPr lang="ru-RU" sz="3600" dirty="0"/>
              <a:t>Вклад организации в реализацию проекта (</a:t>
            </a:r>
            <a:r>
              <a:rPr lang="ru-RU" sz="3600" dirty="0" err="1"/>
              <a:t>софинансирование</a:t>
            </a:r>
            <a:r>
              <a:rPr lang="ru-RU" sz="3600" dirty="0"/>
              <a:t>)</a:t>
            </a:r>
            <a:endParaRPr lang="en-US" sz="3600" dirty="0"/>
          </a:p>
          <a:p>
            <a:pPr algn="just">
              <a:lnSpc>
                <a:spcPts val="3500"/>
              </a:lnSpc>
            </a:pPr>
            <a:endParaRPr lang="ru-RU" sz="2500" dirty="0" smtClean="0">
              <a:solidFill>
                <a:srgbClr val="000000"/>
              </a:solidFill>
              <a:latin typeface="Roboto Italics"/>
            </a:endParaRPr>
          </a:p>
          <a:p>
            <a:pPr algn="just">
              <a:lnSpc>
                <a:spcPts val="3500"/>
              </a:lnSpc>
            </a:pPr>
            <a:endParaRPr lang="ru-RU" sz="2500" dirty="0">
              <a:solidFill>
                <a:srgbClr val="000000"/>
              </a:solidFill>
              <a:latin typeface="Roboto Italics"/>
            </a:endParaRPr>
          </a:p>
          <a:p>
            <a:pPr algn="just">
              <a:lnSpc>
                <a:spcPts val="3500"/>
              </a:lnSpc>
            </a:pPr>
            <a:endParaRPr lang="en-US" sz="2500" dirty="0">
              <a:solidFill>
                <a:srgbClr val="000000"/>
              </a:solidFill>
              <a:latin typeface="Roboto Italics"/>
            </a:endParaRPr>
          </a:p>
          <a:p>
            <a:pPr>
              <a:lnSpc>
                <a:spcPts val="3640"/>
              </a:lnSpc>
            </a:pPr>
            <a:endParaRPr lang="en-US" sz="2500" dirty="0">
              <a:solidFill>
                <a:srgbClr val="000000"/>
              </a:solidFill>
              <a:latin typeface="Roboto Italics"/>
            </a:endParaRPr>
          </a:p>
          <a:p>
            <a:pPr>
              <a:lnSpc>
                <a:spcPts val="3640"/>
              </a:lnSpc>
            </a:pPr>
            <a:endParaRPr lang="en-US" sz="2500" dirty="0">
              <a:solidFill>
                <a:srgbClr val="000000"/>
              </a:solidFill>
              <a:latin typeface="Roboto Italics"/>
            </a:endParaRPr>
          </a:p>
          <a:p>
            <a:pPr>
              <a:lnSpc>
                <a:spcPts val="3639"/>
              </a:lnSpc>
            </a:pPr>
            <a:endParaRPr lang="en-US" sz="2500" dirty="0">
              <a:solidFill>
                <a:srgbClr val="000000"/>
              </a:solidFill>
              <a:latin typeface="Roboto Italics"/>
            </a:endParaRPr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381000" y="2705100"/>
            <a:ext cx="3847261" cy="3847246"/>
            <a:chOff x="0" y="0"/>
            <a:chExt cx="6350000" cy="63499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24906" r="-24906"/>
              </a:stretch>
            </a:blipFill>
          </p:spPr>
        </p:sp>
      </p:grpSp>
      <p:sp>
        <p:nvSpPr>
          <p:cNvPr id="5" name="TextBox 5"/>
          <p:cNvSpPr txBox="1"/>
          <p:nvPr/>
        </p:nvSpPr>
        <p:spPr>
          <a:xfrm>
            <a:off x="237059" y="294372"/>
            <a:ext cx="16613899" cy="944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7560"/>
              </a:lnSpc>
              <a:spcBef>
                <a:spcPct val="0"/>
              </a:spcBef>
            </a:pPr>
            <a:r>
              <a:rPr lang="en-US" sz="6000" dirty="0">
                <a:solidFill>
                  <a:srgbClr val="050607"/>
                </a:solidFill>
                <a:latin typeface="Roboto" panose="020B0604020202020204" charset="0"/>
                <a:ea typeface="Roboto" panose="020B0604020202020204" charset="0"/>
              </a:rPr>
              <a:t>IV РАЗДЕЛ «ОРГАНИЗАЦИЯ ЗАЯВИТЕЛЬ»</a:t>
            </a:r>
          </a:p>
        </p:txBody>
      </p:sp>
    </p:spTree>
    <p:extLst>
      <p:ext uri="{BB962C8B-B14F-4D97-AF65-F5344CB8AC3E}">
        <p14:creationId xmlns:p14="http://schemas.microsoft.com/office/powerpoint/2010/main" val="2020655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B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690980" y="2024528"/>
            <a:ext cx="13063620" cy="67839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39751" lvl="1" indent="-269876">
              <a:lnSpc>
                <a:spcPts val="3500"/>
              </a:lnSpc>
              <a:buFont typeface="Arial"/>
              <a:buChar char="•"/>
            </a:pPr>
            <a:r>
              <a:rPr lang="en-US" sz="2500" dirty="0" err="1">
                <a:solidFill>
                  <a:srgbClr val="000000"/>
                </a:solidFill>
                <a:latin typeface="Roboto Bold"/>
              </a:rPr>
              <a:t>Адрес</a:t>
            </a:r>
            <a:r>
              <a:rPr lang="en-US" sz="2500" dirty="0">
                <a:solidFill>
                  <a:srgbClr val="000000"/>
                </a:solidFill>
                <a:latin typeface="Roboto Bold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Roboto Bold"/>
              </a:rPr>
              <a:t>электронной</a:t>
            </a:r>
            <a:r>
              <a:rPr lang="en-US" sz="2500" dirty="0">
                <a:solidFill>
                  <a:srgbClr val="000000"/>
                </a:solidFill>
                <a:latin typeface="Roboto Bold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Roboto Bold"/>
              </a:rPr>
              <a:t>почты</a:t>
            </a:r>
            <a:r>
              <a:rPr lang="en-US" sz="2500" dirty="0">
                <a:solidFill>
                  <a:srgbClr val="000000"/>
                </a:solidFill>
                <a:latin typeface="Roboto Bold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Roboto Bold"/>
              </a:rPr>
              <a:t>для</a:t>
            </a:r>
            <a:r>
              <a:rPr lang="en-US" sz="2500" dirty="0">
                <a:solidFill>
                  <a:srgbClr val="000000"/>
                </a:solidFill>
                <a:latin typeface="Roboto Bold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Roboto Bold"/>
              </a:rPr>
              <a:t>направления</a:t>
            </a:r>
            <a:r>
              <a:rPr lang="en-US" sz="2500" dirty="0">
                <a:solidFill>
                  <a:srgbClr val="000000"/>
                </a:solidFill>
                <a:latin typeface="Roboto Bold"/>
              </a:rPr>
              <a:t> организации  </a:t>
            </a:r>
            <a:r>
              <a:rPr lang="en-US" sz="2500" dirty="0" err="1">
                <a:solidFill>
                  <a:srgbClr val="000000"/>
                </a:solidFill>
                <a:latin typeface="Roboto Bold"/>
              </a:rPr>
              <a:t>юридически</a:t>
            </a:r>
            <a:r>
              <a:rPr lang="en-US" sz="2500" dirty="0">
                <a:solidFill>
                  <a:srgbClr val="000000"/>
                </a:solidFill>
                <a:latin typeface="Roboto Bold"/>
              </a:rPr>
              <a:t> значимых </a:t>
            </a:r>
            <a:r>
              <a:rPr lang="en-US" sz="2500" dirty="0" err="1">
                <a:solidFill>
                  <a:srgbClr val="000000"/>
                </a:solidFill>
                <a:latin typeface="Roboto Bold"/>
              </a:rPr>
              <a:t>сообщений</a:t>
            </a:r>
            <a:r>
              <a:rPr lang="en-US" sz="2500" dirty="0">
                <a:solidFill>
                  <a:srgbClr val="000000"/>
                </a:solidFill>
                <a:latin typeface="Roboto Bold"/>
              </a:rPr>
              <a:t> </a:t>
            </a:r>
          </a:p>
          <a:p>
            <a:pPr>
              <a:lnSpc>
                <a:spcPts val="3500"/>
              </a:lnSpc>
            </a:pPr>
            <a:endParaRPr lang="en-US" sz="2500" dirty="0">
              <a:solidFill>
                <a:srgbClr val="000000"/>
              </a:solidFill>
              <a:latin typeface="Roboto Bold"/>
            </a:endParaRPr>
          </a:p>
          <a:p>
            <a:pPr marL="539751" lvl="1" indent="-269876">
              <a:lnSpc>
                <a:spcPts val="3500"/>
              </a:lnSpc>
              <a:buFont typeface="Arial"/>
              <a:buChar char="•"/>
            </a:pPr>
            <a:r>
              <a:rPr lang="en-US" sz="2500" dirty="0" err="1">
                <a:solidFill>
                  <a:srgbClr val="000000"/>
                </a:solidFill>
                <a:latin typeface="Roboto Bold"/>
              </a:rPr>
              <a:t>Адрес</a:t>
            </a:r>
            <a:r>
              <a:rPr lang="en-US" sz="2500" dirty="0">
                <a:solidFill>
                  <a:srgbClr val="000000"/>
                </a:solidFill>
                <a:latin typeface="Roboto Bold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Roboto Bold"/>
              </a:rPr>
              <a:t>электронной</a:t>
            </a:r>
            <a:r>
              <a:rPr lang="en-US" sz="2500" dirty="0">
                <a:solidFill>
                  <a:srgbClr val="000000"/>
                </a:solidFill>
                <a:latin typeface="Roboto Bold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Roboto Bold"/>
              </a:rPr>
              <a:t>почты</a:t>
            </a:r>
            <a:r>
              <a:rPr lang="en-US" sz="2500" dirty="0">
                <a:solidFill>
                  <a:srgbClr val="000000"/>
                </a:solidFill>
                <a:latin typeface="Roboto Bold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Roboto Bold"/>
              </a:rPr>
              <a:t>для</a:t>
            </a:r>
            <a:r>
              <a:rPr lang="en-US" sz="2500" dirty="0">
                <a:solidFill>
                  <a:srgbClr val="000000"/>
                </a:solidFill>
                <a:latin typeface="Roboto Bold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Roboto Bold"/>
              </a:rPr>
              <a:t>внешних</a:t>
            </a:r>
            <a:r>
              <a:rPr lang="en-US" sz="2500" dirty="0">
                <a:solidFill>
                  <a:srgbClr val="000000"/>
                </a:solidFill>
                <a:latin typeface="Roboto Bold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Roboto Bold"/>
              </a:rPr>
              <a:t>коммуникаций</a:t>
            </a:r>
            <a:r>
              <a:rPr lang="en-US" sz="2500" dirty="0">
                <a:solidFill>
                  <a:srgbClr val="000000"/>
                </a:solidFill>
                <a:latin typeface="Roboto Bold"/>
              </a:rPr>
              <a:t> </a:t>
            </a:r>
          </a:p>
          <a:p>
            <a:pPr algn="l">
              <a:lnSpc>
                <a:spcPts val="3500"/>
              </a:lnSpc>
            </a:pPr>
            <a:r>
              <a:rPr lang="en-US" sz="2500" dirty="0" err="1">
                <a:solidFill>
                  <a:srgbClr val="000000"/>
                </a:solidFill>
                <a:latin typeface="Roboto Italics"/>
              </a:rPr>
              <a:t>Данная</a:t>
            </a:r>
            <a:r>
              <a:rPr lang="en-US" sz="2500" dirty="0">
                <a:solidFill>
                  <a:srgbClr val="000000"/>
                </a:solidFill>
                <a:latin typeface="Roboto Italics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Roboto Italics"/>
              </a:rPr>
              <a:t>информация</a:t>
            </a:r>
            <a:r>
              <a:rPr lang="en-US" sz="2500" dirty="0">
                <a:solidFill>
                  <a:srgbClr val="000000"/>
                </a:solidFill>
                <a:latin typeface="Roboto Italics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Roboto Italics"/>
              </a:rPr>
              <a:t>будет</a:t>
            </a:r>
            <a:r>
              <a:rPr lang="en-US" sz="2500" dirty="0">
                <a:solidFill>
                  <a:srgbClr val="000000"/>
                </a:solidFill>
                <a:latin typeface="Roboto Italics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Roboto Italics"/>
              </a:rPr>
              <a:t>общедоступной</a:t>
            </a:r>
            <a:r>
              <a:rPr lang="en-US" sz="2500" dirty="0">
                <a:solidFill>
                  <a:srgbClr val="000000"/>
                </a:solidFill>
                <a:latin typeface="Roboto Italics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Roboto Italics"/>
              </a:rPr>
              <a:t>для</a:t>
            </a:r>
            <a:r>
              <a:rPr lang="en-US" sz="2500" dirty="0">
                <a:solidFill>
                  <a:srgbClr val="000000"/>
                </a:solidFill>
                <a:latin typeface="Roboto Italics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Roboto Italics"/>
              </a:rPr>
              <a:t>всех</a:t>
            </a:r>
            <a:r>
              <a:rPr lang="en-US" sz="2500" dirty="0">
                <a:solidFill>
                  <a:srgbClr val="000000"/>
                </a:solidFill>
                <a:latin typeface="Roboto Italics"/>
              </a:rPr>
              <a:t>  </a:t>
            </a:r>
          </a:p>
          <a:p>
            <a:pPr algn="just">
              <a:lnSpc>
                <a:spcPts val="3500"/>
              </a:lnSpc>
            </a:pPr>
            <a:endParaRPr lang="en-US" sz="2500" dirty="0">
              <a:solidFill>
                <a:srgbClr val="000000"/>
              </a:solidFill>
              <a:latin typeface="Roboto Italics"/>
            </a:endParaRPr>
          </a:p>
          <a:p>
            <a:pPr marL="539751" lvl="1" indent="-269876" algn="just">
              <a:lnSpc>
                <a:spcPts val="3500"/>
              </a:lnSpc>
              <a:buFont typeface="Arial"/>
              <a:buChar char="•"/>
            </a:pPr>
            <a:r>
              <a:rPr lang="en-US" sz="2500" dirty="0" err="1">
                <a:solidFill>
                  <a:srgbClr val="000000"/>
                </a:solidFill>
                <a:latin typeface="Roboto Bold"/>
              </a:rPr>
              <a:t>Веб-сайт</a:t>
            </a:r>
            <a:r>
              <a:rPr lang="en-US" sz="2500" dirty="0">
                <a:solidFill>
                  <a:srgbClr val="000000"/>
                </a:solidFill>
                <a:latin typeface="Roboto Bold"/>
              </a:rPr>
              <a:t> организации</a:t>
            </a:r>
            <a:r>
              <a:rPr lang="en-US" sz="2500" dirty="0">
                <a:solidFill>
                  <a:srgbClr val="000000"/>
                </a:solidFill>
                <a:latin typeface="Roboto"/>
              </a:rPr>
              <a:t> </a:t>
            </a:r>
          </a:p>
          <a:p>
            <a:pPr algn="just">
              <a:lnSpc>
                <a:spcPts val="3500"/>
              </a:lnSpc>
            </a:pPr>
            <a:r>
              <a:rPr lang="en-US" sz="2500" dirty="0">
                <a:solidFill>
                  <a:srgbClr val="000000"/>
                </a:solidFill>
                <a:latin typeface="Roboto Italics"/>
              </a:rPr>
              <a:t>В данном разделе </a:t>
            </a:r>
            <a:r>
              <a:rPr lang="en-US" sz="2500" dirty="0" err="1">
                <a:solidFill>
                  <a:srgbClr val="000000"/>
                </a:solidFill>
                <a:latin typeface="Roboto Italics"/>
              </a:rPr>
              <a:t>недопустимо</a:t>
            </a:r>
            <a:r>
              <a:rPr lang="en-US" sz="2500" dirty="0">
                <a:solidFill>
                  <a:srgbClr val="000000"/>
                </a:solidFill>
                <a:latin typeface="Roboto Italics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Roboto Italics"/>
              </a:rPr>
              <a:t>указывать</a:t>
            </a:r>
            <a:r>
              <a:rPr lang="en-US" sz="2500" dirty="0">
                <a:solidFill>
                  <a:srgbClr val="000000"/>
                </a:solidFill>
                <a:latin typeface="Roboto Italics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Roboto Italics"/>
              </a:rPr>
              <a:t>сайты</a:t>
            </a:r>
            <a:r>
              <a:rPr lang="en-US" sz="2500" dirty="0">
                <a:solidFill>
                  <a:srgbClr val="000000"/>
                </a:solidFill>
                <a:latin typeface="Roboto Italics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Roboto Italics"/>
              </a:rPr>
              <a:t>сторонних</a:t>
            </a:r>
            <a:r>
              <a:rPr lang="en-US" sz="2500" dirty="0">
                <a:solidFill>
                  <a:srgbClr val="000000"/>
                </a:solidFill>
                <a:latin typeface="Roboto Italics"/>
              </a:rPr>
              <a:t> </a:t>
            </a:r>
            <a:r>
              <a:rPr lang="en-US" sz="2500" dirty="0" err="1" smtClean="0">
                <a:solidFill>
                  <a:srgbClr val="000000"/>
                </a:solidFill>
                <a:latin typeface="Roboto Italics"/>
              </a:rPr>
              <a:t>организаций</a:t>
            </a:r>
            <a:r>
              <a:rPr lang="ru-RU" sz="2500" dirty="0">
                <a:solidFill>
                  <a:srgbClr val="000000"/>
                </a:solidFill>
                <a:latin typeface="Roboto Italics"/>
              </a:rPr>
              <a:t>,</a:t>
            </a:r>
            <a:r>
              <a:rPr lang="en-US" sz="2500" dirty="0" smtClean="0">
                <a:solidFill>
                  <a:srgbClr val="000000"/>
                </a:solidFill>
                <a:latin typeface="Roboto Italics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Roboto Italics"/>
              </a:rPr>
              <a:t>толко</a:t>
            </a:r>
            <a:r>
              <a:rPr lang="en-US" sz="2500" dirty="0">
                <a:solidFill>
                  <a:srgbClr val="000000"/>
                </a:solidFill>
                <a:latin typeface="Roboto Italics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Roboto Italics"/>
              </a:rPr>
              <a:t>сайт</a:t>
            </a:r>
            <a:r>
              <a:rPr lang="en-US" sz="2500" dirty="0">
                <a:solidFill>
                  <a:srgbClr val="000000"/>
                </a:solidFill>
                <a:latin typeface="Roboto Italics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Roboto Italics"/>
              </a:rPr>
              <a:t>организации-заявителя</a:t>
            </a:r>
            <a:r>
              <a:rPr lang="en-US" sz="2500" dirty="0">
                <a:solidFill>
                  <a:srgbClr val="000000"/>
                </a:solidFill>
                <a:latin typeface="Roboto Italics"/>
              </a:rPr>
              <a:t>. </a:t>
            </a:r>
          </a:p>
          <a:p>
            <a:pPr algn="just">
              <a:lnSpc>
                <a:spcPts val="3500"/>
              </a:lnSpc>
            </a:pPr>
            <a:endParaRPr lang="en-US" sz="2500" dirty="0">
              <a:solidFill>
                <a:srgbClr val="000000"/>
              </a:solidFill>
              <a:latin typeface="Roboto Italics"/>
            </a:endParaRPr>
          </a:p>
          <a:p>
            <a:pPr marL="539751" lvl="1" indent="-269876" algn="just">
              <a:lnSpc>
                <a:spcPts val="3500"/>
              </a:lnSpc>
              <a:buFont typeface="Arial"/>
              <a:buChar char="•"/>
            </a:pPr>
            <a:r>
              <a:rPr lang="en-US" sz="2500" dirty="0" err="1">
                <a:solidFill>
                  <a:srgbClr val="000000"/>
                </a:solidFill>
                <a:latin typeface="Roboto Bold"/>
              </a:rPr>
              <a:t>Группы</a:t>
            </a:r>
            <a:r>
              <a:rPr lang="en-US" sz="2500" dirty="0">
                <a:solidFill>
                  <a:srgbClr val="000000"/>
                </a:solidFill>
                <a:latin typeface="Roboto Bold"/>
              </a:rPr>
              <a:t> в </a:t>
            </a:r>
            <a:r>
              <a:rPr lang="en-US" sz="2500" dirty="0" err="1">
                <a:solidFill>
                  <a:srgbClr val="000000"/>
                </a:solidFill>
                <a:latin typeface="Roboto Bold"/>
              </a:rPr>
              <a:t>социальных</a:t>
            </a:r>
            <a:r>
              <a:rPr lang="en-US" sz="2500" dirty="0">
                <a:solidFill>
                  <a:srgbClr val="000000"/>
                </a:solidFill>
                <a:latin typeface="Roboto Bold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Roboto Bold"/>
              </a:rPr>
              <a:t>сетях</a:t>
            </a:r>
            <a:r>
              <a:rPr lang="en-US" sz="2500" dirty="0">
                <a:solidFill>
                  <a:srgbClr val="000000"/>
                </a:solidFill>
                <a:latin typeface="Roboto Bold"/>
              </a:rPr>
              <a:t> </a:t>
            </a:r>
          </a:p>
          <a:p>
            <a:pPr>
              <a:lnSpc>
                <a:spcPts val="3640"/>
              </a:lnSpc>
            </a:pPr>
            <a:r>
              <a:rPr lang="en-US" sz="2500" dirty="0">
                <a:solidFill>
                  <a:srgbClr val="000000"/>
                </a:solidFill>
                <a:latin typeface="Roboto Italics"/>
              </a:rPr>
              <a:t>В данном </a:t>
            </a:r>
            <a:r>
              <a:rPr lang="en-US" sz="2500" dirty="0" err="1">
                <a:solidFill>
                  <a:srgbClr val="000000"/>
                </a:solidFill>
                <a:latin typeface="Roboto Italics"/>
              </a:rPr>
              <a:t>поле</a:t>
            </a:r>
            <a:r>
              <a:rPr lang="en-US" sz="2500" dirty="0">
                <a:solidFill>
                  <a:srgbClr val="000000"/>
                </a:solidFill>
                <a:latin typeface="Roboto Italics"/>
              </a:rPr>
              <a:t> необходимо указать </a:t>
            </a:r>
            <a:r>
              <a:rPr lang="en-US" sz="2500" dirty="0" err="1">
                <a:solidFill>
                  <a:srgbClr val="000000"/>
                </a:solidFill>
                <a:latin typeface="Roboto Italics"/>
              </a:rPr>
              <a:t>корректные</a:t>
            </a:r>
            <a:r>
              <a:rPr lang="en-US" sz="2500" dirty="0">
                <a:solidFill>
                  <a:srgbClr val="000000"/>
                </a:solidFill>
                <a:latin typeface="Roboto Italics"/>
              </a:rPr>
              <a:t> ссылки на </a:t>
            </a:r>
            <a:r>
              <a:rPr lang="en-US" sz="2500" dirty="0" err="1">
                <a:solidFill>
                  <a:srgbClr val="000000"/>
                </a:solidFill>
                <a:latin typeface="Roboto Italics"/>
              </a:rPr>
              <a:t>страницы</a:t>
            </a:r>
            <a:r>
              <a:rPr lang="en-US" sz="2500" dirty="0">
                <a:solidFill>
                  <a:srgbClr val="000000"/>
                </a:solidFill>
                <a:latin typeface="Roboto Italics"/>
              </a:rPr>
              <a:t> в </a:t>
            </a:r>
            <a:r>
              <a:rPr lang="en-US" sz="2500" dirty="0" err="1">
                <a:solidFill>
                  <a:srgbClr val="000000"/>
                </a:solidFill>
                <a:latin typeface="Roboto Italics"/>
              </a:rPr>
              <a:t>социальных</a:t>
            </a:r>
            <a:r>
              <a:rPr lang="en-US" sz="2500" dirty="0">
                <a:solidFill>
                  <a:srgbClr val="000000"/>
                </a:solidFill>
                <a:latin typeface="Roboto Italics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Roboto Italics"/>
              </a:rPr>
              <a:t>сетях</a:t>
            </a:r>
            <a:r>
              <a:rPr lang="en-US" sz="2500" dirty="0">
                <a:solidFill>
                  <a:srgbClr val="000000"/>
                </a:solidFill>
                <a:latin typeface="Roboto Italics"/>
              </a:rPr>
              <a:t>. </a:t>
            </a:r>
          </a:p>
          <a:p>
            <a:pPr>
              <a:lnSpc>
                <a:spcPts val="3640"/>
              </a:lnSpc>
            </a:pPr>
            <a:endParaRPr lang="en-US" sz="2500" dirty="0">
              <a:solidFill>
                <a:srgbClr val="000000"/>
              </a:solidFill>
              <a:latin typeface="Roboto Italics"/>
            </a:endParaRPr>
          </a:p>
          <a:p>
            <a:pPr>
              <a:lnSpc>
                <a:spcPts val="3639"/>
              </a:lnSpc>
            </a:pPr>
            <a:endParaRPr lang="en-US" sz="2500" dirty="0">
              <a:solidFill>
                <a:srgbClr val="000000"/>
              </a:solidFill>
              <a:latin typeface="Roboto Italics"/>
            </a:endParaRPr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237059" y="2505725"/>
            <a:ext cx="3985240" cy="3985224"/>
            <a:chOff x="0" y="0"/>
            <a:chExt cx="6350000" cy="63499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24906" r="-24906"/>
              </a:stretch>
            </a:blipFill>
          </p:spPr>
        </p:sp>
      </p:grpSp>
      <p:sp>
        <p:nvSpPr>
          <p:cNvPr id="5" name="TextBox 5"/>
          <p:cNvSpPr txBox="1"/>
          <p:nvPr/>
        </p:nvSpPr>
        <p:spPr>
          <a:xfrm>
            <a:off x="237059" y="294372"/>
            <a:ext cx="16613899" cy="944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7560"/>
              </a:lnSpc>
              <a:spcBef>
                <a:spcPct val="0"/>
              </a:spcBef>
            </a:pPr>
            <a:r>
              <a:rPr lang="en-US" sz="6000" dirty="0">
                <a:solidFill>
                  <a:srgbClr val="050607"/>
                </a:solidFill>
                <a:latin typeface="Roboto" panose="020B0604020202020204" charset="0"/>
                <a:ea typeface="Roboto" panose="020B0604020202020204" charset="0"/>
              </a:rPr>
              <a:t>IV РАЗДЕЛ «ОРГАНИЗАЦИЯ ЗАЯВИТЕЛЬ»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B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533926" y="1867474"/>
            <a:ext cx="13597020" cy="7936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51" lvl="1" indent="-269876">
              <a:lnSpc>
                <a:spcPts val="3500"/>
              </a:lnSpc>
              <a:buFont typeface="Arial"/>
              <a:buChar char="•"/>
            </a:pPr>
            <a:r>
              <a:rPr lang="en-US" sz="2500" dirty="0">
                <a:solidFill>
                  <a:srgbClr val="000000"/>
                </a:solidFill>
                <a:latin typeface="Roboto Bold"/>
              </a:rPr>
              <a:t>Информация о </a:t>
            </a:r>
            <a:r>
              <a:rPr lang="en-US" sz="2500" dirty="0" err="1">
                <a:solidFill>
                  <a:srgbClr val="000000"/>
                </a:solidFill>
                <a:latin typeface="Roboto Bold"/>
              </a:rPr>
              <a:t>наличии</a:t>
            </a:r>
            <a:r>
              <a:rPr lang="en-US" sz="2500" dirty="0">
                <a:solidFill>
                  <a:srgbClr val="000000"/>
                </a:solidFill>
                <a:latin typeface="Roboto Bold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Roboto Bold"/>
              </a:rPr>
              <a:t>коллегиального</a:t>
            </a:r>
            <a:r>
              <a:rPr lang="en-US" sz="2500" dirty="0">
                <a:solidFill>
                  <a:srgbClr val="000000"/>
                </a:solidFill>
                <a:latin typeface="Roboto Bold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Roboto Bold"/>
              </a:rPr>
              <a:t>органа</a:t>
            </a:r>
            <a:r>
              <a:rPr lang="en-US" sz="2500" dirty="0">
                <a:solidFill>
                  <a:srgbClr val="000000"/>
                </a:solidFill>
                <a:latin typeface="Roboto Bold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Roboto Bold"/>
              </a:rPr>
              <a:t>управления</a:t>
            </a:r>
            <a:r>
              <a:rPr lang="en-US" sz="2500" dirty="0">
                <a:solidFill>
                  <a:srgbClr val="000000"/>
                </a:solidFill>
                <a:latin typeface="Roboto Bold"/>
              </a:rPr>
              <a:t> </a:t>
            </a:r>
          </a:p>
          <a:p>
            <a:pPr>
              <a:lnSpc>
                <a:spcPts val="3500"/>
              </a:lnSpc>
            </a:pPr>
            <a:r>
              <a:rPr lang="en-US" sz="2500" dirty="0" err="1">
                <a:solidFill>
                  <a:srgbClr val="000000"/>
                </a:solidFill>
                <a:latin typeface="Roboto Italics"/>
              </a:rPr>
              <a:t>Следует</a:t>
            </a:r>
            <a:r>
              <a:rPr lang="en-US" sz="2500" dirty="0">
                <a:solidFill>
                  <a:srgbClr val="000000"/>
                </a:solidFill>
                <a:latin typeface="Roboto Italics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Roboto Italics"/>
              </a:rPr>
              <a:t>поставить</a:t>
            </a:r>
            <a:r>
              <a:rPr lang="en-US" sz="2500" dirty="0">
                <a:solidFill>
                  <a:srgbClr val="000000"/>
                </a:solidFill>
                <a:latin typeface="Roboto Italics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Roboto Italics"/>
              </a:rPr>
              <a:t>отметку</a:t>
            </a:r>
            <a:r>
              <a:rPr lang="en-US" sz="2500" dirty="0">
                <a:solidFill>
                  <a:srgbClr val="000000"/>
                </a:solidFill>
                <a:latin typeface="Roboto Italics"/>
              </a:rPr>
              <a:t>, </a:t>
            </a:r>
            <a:r>
              <a:rPr lang="en-US" sz="2500" dirty="0" err="1">
                <a:solidFill>
                  <a:srgbClr val="000000"/>
                </a:solidFill>
                <a:latin typeface="Roboto Italics"/>
              </a:rPr>
              <a:t>если</a:t>
            </a:r>
            <a:r>
              <a:rPr lang="en-US" sz="2500" dirty="0">
                <a:solidFill>
                  <a:srgbClr val="000000"/>
                </a:solidFill>
                <a:latin typeface="Roboto Italics"/>
              </a:rPr>
              <a:t> у  организации </a:t>
            </a:r>
            <a:r>
              <a:rPr lang="en-US" sz="2500" dirty="0" err="1">
                <a:solidFill>
                  <a:srgbClr val="000000"/>
                </a:solidFill>
                <a:latin typeface="Roboto Italics"/>
              </a:rPr>
              <a:t>есть</a:t>
            </a:r>
            <a:r>
              <a:rPr lang="en-US" sz="2500" dirty="0">
                <a:solidFill>
                  <a:srgbClr val="000000"/>
                </a:solidFill>
                <a:latin typeface="Roboto Italics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Roboto Italics"/>
              </a:rPr>
              <a:t>коллегиальный</a:t>
            </a:r>
            <a:r>
              <a:rPr lang="en-US" sz="2500" dirty="0">
                <a:solidFill>
                  <a:srgbClr val="000000"/>
                </a:solidFill>
                <a:latin typeface="Roboto Italics"/>
              </a:rPr>
              <a:t> орган </a:t>
            </a:r>
            <a:r>
              <a:rPr lang="en-US" sz="2500" dirty="0" err="1">
                <a:solidFill>
                  <a:srgbClr val="000000"/>
                </a:solidFill>
                <a:latin typeface="Roboto Italics"/>
              </a:rPr>
              <a:t>управления</a:t>
            </a:r>
            <a:r>
              <a:rPr lang="en-US" sz="2500" dirty="0">
                <a:solidFill>
                  <a:srgbClr val="000000"/>
                </a:solidFill>
                <a:latin typeface="Roboto Italics"/>
              </a:rPr>
              <a:t> (</a:t>
            </a:r>
            <a:r>
              <a:rPr lang="en-US" sz="2500" dirty="0" err="1">
                <a:solidFill>
                  <a:srgbClr val="000000"/>
                </a:solidFill>
                <a:latin typeface="Roboto Italics"/>
              </a:rPr>
              <a:t>совет</a:t>
            </a:r>
            <a:r>
              <a:rPr lang="en-US" sz="2500" dirty="0">
                <a:solidFill>
                  <a:srgbClr val="000000"/>
                </a:solidFill>
                <a:latin typeface="Roboto Italics"/>
              </a:rPr>
              <a:t>, </a:t>
            </a:r>
            <a:r>
              <a:rPr lang="en-US" sz="2500" dirty="0" err="1">
                <a:solidFill>
                  <a:srgbClr val="000000"/>
                </a:solidFill>
                <a:latin typeface="Roboto Italics"/>
              </a:rPr>
              <a:t>президиум</a:t>
            </a:r>
            <a:r>
              <a:rPr lang="en-US" sz="2500" dirty="0">
                <a:solidFill>
                  <a:srgbClr val="000000"/>
                </a:solidFill>
                <a:latin typeface="Roboto Italics"/>
              </a:rPr>
              <a:t>, </a:t>
            </a:r>
            <a:r>
              <a:rPr lang="en-US" sz="2500" dirty="0" err="1">
                <a:solidFill>
                  <a:srgbClr val="000000"/>
                </a:solidFill>
                <a:latin typeface="Roboto Italics"/>
              </a:rPr>
              <a:t>правление</a:t>
            </a:r>
            <a:r>
              <a:rPr lang="en-US" sz="2500" dirty="0">
                <a:solidFill>
                  <a:srgbClr val="000000"/>
                </a:solidFill>
                <a:latin typeface="Roboto Italics"/>
              </a:rPr>
              <a:t>)</a:t>
            </a:r>
            <a:r>
              <a:rPr lang="en-US" sz="2500" dirty="0">
                <a:solidFill>
                  <a:srgbClr val="000000"/>
                </a:solidFill>
                <a:latin typeface="Roboto"/>
              </a:rPr>
              <a:t> </a:t>
            </a:r>
          </a:p>
          <a:p>
            <a:pPr>
              <a:lnSpc>
                <a:spcPts val="3500"/>
              </a:lnSpc>
            </a:pPr>
            <a:endParaRPr lang="en-US" sz="2500" dirty="0">
              <a:solidFill>
                <a:srgbClr val="000000"/>
              </a:solidFill>
              <a:latin typeface="Roboto"/>
            </a:endParaRPr>
          </a:p>
          <a:p>
            <a:pPr marL="539751" lvl="1" indent="-269876">
              <a:lnSpc>
                <a:spcPts val="3500"/>
              </a:lnSpc>
              <a:buFont typeface="Arial"/>
              <a:buChar char="•"/>
            </a:pPr>
            <a:r>
              <a:rPr lang="en-US" sz="2500" dirty="0">
                <a:solidFill>
                  <a:srgbClr val="000000"/>
                </a:solidFill>
                <a:latin typeface="Roboto Bold"/>
              </a:rPr>
              <a:t>Главный </a:t>
            </a:r>
            <a:r>
              <a:rPr lang="en-US" sz="2500" dirty="0" err="1">
                <a:solidFill>
                  <a:srgbClr val="000000"/>
                </a:solidFill>
                <a:latin typeface="Roboto Bold"/>
              </a:rPr>
              <a:t>бухгалтер</a:t>
            </a:r>
            <a:endParaRPr lang="en-US" sz="2500" dirty="0">
              <a:solidFill>
                <a:srgbClr val="000000"/>
              </a:solidFill>
              <a:latin typeface="Roboto Bold"/>
            </a:endParaRPr>
          </a:p>
          <a:p>
            <a:pPr algn="l">
              <a:lnSpc>
                <a:spcPts val="3500"/>
              </a:lnSpc>
            </a:pPr>
            <a:r>
              <a:rPr lang="en-US" sz="2500" dirty="0">
                <a:solidFill>
                  <a:srgbClr val="000000"/>
                </a:solidFill>
                <a:latin typeface="Roboto Italics"/>
              </a:rPr>
              <a:t>В </a:t>
            </a:r>
            <a:r>
              <a:rPr lang="en-US" sz="2500" dirty="0" err="1">
                <a:solidFill>
                  <a:srgbClr val="000000"/>
                </a:solidFill>
                <a:latin typeface="Roboto Italics"/>
              </a:rPr>
              <a:t>случае</a:t>
            </a:r>
            <a:r>
              <a:rPr lang="en-US" sz="2500" dirty="0">
                <a:solidFill>
                  <a:srgbClr val="000000"/>
                </a:solidFill>
                <a:latin typeface="Roboto Italics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Roboto Italics"/>
              </a:rPr>
              <a:t>если</a:t>
            </a:r>
            <a:r>
              <a:rPr lang="en-US" sz="2500" dirty="0">
                <a:solidFill>
                  <a:srgbClr val="000000"/>
                </a:solidFill>
                <a:latin typeface="Roboto Italics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Roboto Italics"/>
              </a:rPr>
              <a:t>ведение</a:t>
            </a:r>
            <a:r>
              <a:rPr lang="en-US" sz="2500" dirty="0">
                <a:solidFill>
                  <a:srgbClr val="000000"/>
                </a:solidFill>
                <a:latin typeface="Roboto Italics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Roboto Italics"/>
              </a:rPr>
              <a:t>бухгалтерского</a:t>
            </a:r>
            <a:r>
              <a:rPr lang="en-US" sz="2500" dirty="0">
                <a:solidFill>
                  <a:srgbClr val="000000"/>
                </a:solidFill>
                <a:latin typeface="Roboto Italics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Roboto Italics"/>
              </a:rPr>
              <a:t>учета</a:t>
            </a:r>
            <a:r>
              <a:rPr lang="en-US" sz="2500" dirty="0">
                <a:solidFill>
                  <a:srgbClr val="000000"/>
                </a:solidFill>
                <a:latin typeface="Roboto Italics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Roboto Italics"/>
              </a:rPr>
              <a:t>не</a:t>
            </a:r>
            <a:r>
              <a:rPr lang="en-US" sz="2500" dirty="0">
                <a:solidFill>
                  <a:srgbClr val="000000"/>
                </a:solidFill>
                <a:latin typeface="Roboto Italics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Roboto Italics"/>
              </a:rPr>
              <a:t>осуществляется</a:t>
            </a:r>
            <a:r>
              <a:rPr lang="en-US" sz="2500" dirty="0">
                <a:solidFill>
                  <a:srgbClr val="000000"/>
                </a:solidFill>
                <a:latin typeface="Roboto Italics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Roboto Italics"/>
              </a:rPr>
              <a:t>руководителем</a:t>
            </a:r>
            <a:r>
              <a:rPr lang="en-US" sz="2500" dirty="0">
                <a:solidFill>
                  <a:srgbClr val="000000"/>
                </a:solidFill>
                <a:latin typeface="Roboto Italics"/>
              </a:rPr>
              <a:t> организации, необходимо указать Ф.И.О. </a:t>
            </a:r>
            <a:r>
              <a:rPr lang="en-US" sz="2500" dirty="0" err="1">
                <a:solidFill>
                  <a:srgbClr val="000000"/>
                </a:solidFill>
                <a:latin typeface="Roboto Italics"/>
              </a:rPr>
              <a:t>физического</a:t>
            </a:r>
            <a:r>
              <a:rPr lang="en-US" sz="2500" dirty="0">
                <a:solidFill>
                  <a:srgbClr val="000000"/>
                </a:solidFill>
                <a:latin typeface="Roboto Italics"/>
              </a:rPr>
              <a:t> </a:t>
            </a:r>
            <a:r>
              <a:rPr lang="en-US" sz="2500" dirty="0" err="1" smtClean="0">
                <a:solidFill>
                  <a:srgbClr val="000000"/>
                </a:solidFill>
                <a:latin typeface="Roboto Italics"/>
              </a:rPr>
              <a:t>лица</a:t>
            </a:r>
            <a:r>
              <a:rPr lang="en-US" sz="2500" dirty="0" smtClean="0">
                <a:solidFill>
                  <a:srgbClr val="000000"/>
                </a:solidFill>
                <a:latin typeface="Roboto Italics"/>
              </a:rPr>
              <a:t> </a:t>
            </a:r>
            <a:r>
              <a:rPr lang="en-US" sz="2500" dirty="0">
                <a:solidFill>
                  <a:srgbClr val="000000"/>
                </a:solidFill>
                <a:latin typeface="Roboto Italics"/>
              </a:rPr>
              <a:t>(либо </a:t>
            </a:r>
            <a:r>
              <a:rPr lang="en-US" sz="2500" dirty="0" err="1">
                <a:solidFill>
                  <a:srgbClr val="000000"/>
                </a:solidFill>
                <a:latin typeface="Roboto Italics"/>
              </a:rPr>
              <a:t>индивидуального</a:t>
            </a:r>
            <a:r>
              <a:rPr lang="en-US" sz="2500" dirty="0">
                <a:solidFill>
                  <a:srgbClr val="000000"/>
                </a:solidFill>
                <a:latin typeface="Roboto Italics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Roboto Italics"/>
              </a:rPr>
              <a:t>предпринимателя</a:t>
            </a:r>
            <a:r>
              <a:rPr lang="en-US" sz="2500" dirty="0">
                <a:solidFill>
                  <a:srgbClr val="000000"/>
                </a:solidFill>
                <a:latin typeface="Roboto Italics"/>
              </a:rPr>
              <a:t>)/</a:t>
            </a:r>
            <a:r>
              <a:rPr lang="en-US" sz="2500" dirty="0" err="1">
                <a:solidFill>
                  <a:srgbClr val="000000"/>
                </a:solidFill>
                <a:latin typeface="Roboto Italics"/>
              </a:rPr>
              <a:t>наименование</a:t>
            </a:r>
            <a:r>
              <a:rPr lang="en-US" sz="2500" dirty="0">
                <a:solidFill>
                  <a:srgbClr val="000000"/>
                </a:solidFill>
                <a:latin typeface="Roboto Italics"/>
              </a:rPr>
              <a:t> организации, </a:t>
            </a:r>
            <a:r>
              <a:rPr lang="en-US" sz="2500" dirty="0" err="1">
                <a:solidFill>
                  <a:srgbClr val="000000"/>
                </a:solidFill>
                <a:latin typeface="Roboto Italics"/>
              </a:rPr>
              <a:t>которая</a:t>
            </a:r>
            <a:r>
              <a:rPr lang="en-US" sz="2500" dirty="0">
                <a:solidFill>
                  <a:srgbClr val="000000"/>
                </a:solidFill>
                <a:latin typeface="Roboto Italics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Roboto Italics"/>
              </a:rPr>
              <a:t>ведет</a:t>
            </a:r>
            <a:r>
              <a:rPr lang="en-US" sz="2500" dirty="0">
                <a:solidFill>
                  <a:srgbClr val="000000"/>
                </a:solidFill>
                <a:latin typeface="Roboto Italics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Roboto Italics"/>
              </a:rPr>
              <a:t>бухгалтерский</a:t>
            </a:r>
            <a:r>
              <a:rPr lang="en-US" sz="2500" dirty="0">
                <a:solidFill>
                  <a:srgbClr val="000000"/>
                </a:solidFill>
                <a:latin typeface="Roboto Italics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Roboto Italics"/>
              </a:rPr>
              <a:t>учет</a:t>
            </a:r>
            <a:r>
              <a:rPr lang="en-US" sz="2500" dirty="0">
                <a:solidFill>
                  <a:srgbClr val="000000"/>
                </a:solidFill>
                <a:latin typeface="Roboto Italics"/>
              </a:rPr>
              <a:t> и </a:t>
            </a:r>
            <a:r>
              <a:rPr lang="en-US" sz="2500" dirty="0" err="1">
                <a:solidFill>
                  <a:srgbClr val="000000"/>
                </a:solidFill>
                <a:latin typeface="Roboto Italics"/>
              </a:rPr>
              <a:t>контактный</a:t>
            </a:r>
            <a:r>
              <a:rPr lang="en-US" sz="2500" dirty="0">
                <a:solidFill>
                  <a:srgbClr val="000000"/>
                </a:solidFill>
                <a:latin typeface="Roboto Italics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Roboto Italics"/>
              </a:rPr>
              <a:t>номер</a:t>
            </a:r>
            <a:r>
              <a:rPr lang="en-US" sz="2500" dirty="0">
                <a:solidFill>
                  <a:srgbClr val="000000"/>
                </a:solidFill>
                <a:latin typeface="Roboto Italics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Roboto Italics"/>
              </a:rPr>
              <a:t>телефона</a:t>
            </a:r>
            <a:r>
              <a:rPr lang="en-US" sz="2500" dirty="0">
                <a:solidFill>
                  <a:srgbClr val="000000"/>
                </a:solidFill>
                <a:latin typeface="Roboto Italics"/>
              </a:rPr>
              <a:t>.  </a:t>
            </a:r>
          </a:p>
          <a:p>
            <a:pPr algn="just">
              <a:lnSpc>
                <a:spcPts val="3500"/>
              </a:lnSpc>
            </a:pPr>
            <a:endParaRPr lang="en-US" sz="2500" dirty="0">
              <a:solidFill>
                <a:srgbClr val="000000"/>
              </a:solidFill>
              <a:latin typeface="Roboto Italics"/>
            </a:endParaRPr>
          </a:p>
          <a:p>
            <a:pPr marL="539751" lvl="1" indent="-269876" algn="just">
              <a:lnSpc>
                <a:spcPts val="3500"/>
              </a:lnSpc>
              <a:buFont typeface="Arial"/>
              <a:buChar char="•"/>
            </a:pPr>
            <a:r>
              <a:rPr lang="en-US" sz="2500" dirty="0" err="1">
                <a:solidFill>
                  <a:srgbClr val="000000"/>
                </a:solidFill>
                <a:latin typeface="Roboto Bold Italics"/>
              </a:rPr>
              <a:t>У</a:t>
            </a:r>
            <a:r>
              <a:rPr lang="en-US" sz="2500" dirty="0" err="1">
                <a:solidFill>
                  <a:srgbClr val="000000"/>
                </a:solidFill>
                <a:latin typeface="Roboto Bold"/>
              </a:rPr>
              <a:t>чредители</a:t>
            </a:r>
            <a:r>
              <a:rPr lang="en-US" sz="2500" dirty="0">
                <a:solidFill>
                  <a:srgbClr val="000000"/>
                </a:solidFill>
                <a:latin typeface="Roboto Bold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Roboto Bold"/>
              </a:rPr>
              <a:t>организации-заявителя</a:t>
            </a:r>
            <a:r>
              <a:rPr lang="en-US" sz="2500" dirty="0">
                <a:solidFill>
                  <a:srgbClr val="000000"/>
                </a:solidFill>
                <a:latin typeface="Roboto"/>
              </a:rPr>
              <a:t> </a:t>
            </a:r>
          </a:p>
          <a:p>
            <a:pPr algn="just">
              <a:lnSpc>
                <a:spcPts val="3500"/>
              </a:lnSpc>
            </a:pPr>
            <a:r>
              <a:rPr lang="en-US" sz="2500" dirty="0">
                <a:solidFill>
                  <a:srgbClr val="000000"/>
                </a:solidFill>
                <a:latin typeface="Roboto Italics"/>
              </a:rPr>
              <a:t>В данном разделе </a:t>
            </a:r>
            <a:r>
              <a:rPr lang="en-US" sz="2500" dirty="0" err="1">
                <a:solidFill>
                  <a:srgbClr val="000000"/>
                </a:solidFill>
                <a:latin typeface="Roboto Italics"/>
              </a:rPr>
              <a:t>недопустимо</a:t>
            </a:r>
            <a:r>
              <a:rPr lang="en-US" sz="2500" dirty="0">
                <a:solidFill>
                  <a:srgbClr val="000000"/>
                </a:solidFill>
                <a:latin typeface="Roboto Italics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Roboto Italics"/>
              </a:rPr>
              <a:t>указывать</a:t>
            </a:r>
            <a:r>
              <a:rPr lang="en-US" sz="2500" dirty="0">
                <a:solidFill>
                  <a:srgbClr val="000000"/>
                </a:solidFill>
                <a:latin typeface="Roboto Italics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Roboto Italics"/>
              </a:rPr>
              <a:t>есть</a:t>
            </a:r>
            <a:r>
              <a:rPr lang="en-US" sz="2500" dirty="0">
                <a:solidFill>
                  <a:srgbClr val="000000"/>
                </a:solidFill>
                <a:latin typeface="Roboto Italics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Roboto Italics"/>
              </a:rPr>
              <a:t>ли</a:t>
            </a:r>
            <a:r>
              <a:rPr lang="en-US" sz="2500" dirty="0">
                <a:solidFill>
                  <a:srgbClr val="000000"/>
                </a:solidFill>
                <a:latin typeface="Roboto Italics"/>
              </a:rPr>
              <a:t> в </a:t>
            </a:r>
            <a:r>
              <a:rPr lang="en-US" sz="2500" dirty="0" err="1">
                <a:solidFill>
                  <a:srgbClr val="000000"/>
                </a:solidFill>
                <a:latin typeface="Roboto Italics"/>
              </a:rPr>
              <a:t>составе</a:t>
            </a:r>
            <a:r>
              <a:rPr lang="en-US" sz="2500" dirty="0">
                <a:solidFill>
                  <a:srgbClr val="000000"/>
                </a:solidFill>
                <a:latin typeface="Roboto Italics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Roboto Italics"/>
              </a:rPr>
              <a:t>учредителей</a:t>
            </a:r>
            <a:r>
              <a:rPr lang="en-US" sz="2500" dirty="0">
                <a:solidFill>
                  <a:srgbClr val="000000"/>
                </a:solidFill>
                <a:latin typeface="Roboto Italics"/>
              </a:rPr>
              <a:t> организации физические </a:t>
            </a:r>
            <a:r>
              <a:rPr lang="en-US" sz="2500" dirty="0" err="1">
                <a:solidFill>
                  <a:srgbClr val="000000"/>
                </a:solidFill>
                <a:latin typeface="Roboto Italics"/>
              </a:rPr>
              <a:t>лица</a:t>
            </a:r>
            <a:r>
              <a:rPr lang="en-US" sz="2500" dirty="0">
                <a:solidFill>
                  <a:srgbClr val="000000"/>
                </a:solidFill>
                <a:latin typeface="Roboto Italics"/>
              </a:rPr>
              <a:t> - </a:t>
            </a:r>
            <a:r>
              <a:rPr lang="en-US" sz="2500" dirty="0" err="1">
                <a:solidFill>
                  <a:srgbClr val="000000"/>
                </a:solidFill>
                <a:latin typeface="Roboto Italics"/>
              </a:rPr>
              <a:t>граждане</a:t>
            </a:r>
            <a:r>
              <a:rPr lang="en-US" sz="2500" dirty="0">
                <a:solidFill>
                  <a:srgbClr val="000000"/>
                </a:solidFill>
                <a:latin typeface="Roboto Italics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Roboto Italics"/>
              </a:rPr>
              <a:t>иностранных</a:t>
            </a:r>
            <a:r>
              <a:rPr lang="en-US" sz="2500" dirty="0">
                <a:solidFill>
                  <a:srgbClr val="000000"/>
                </a:solidFill>
                <a:latin typeface="Roboto Italics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Roboto Italics"/>
              </a:rPr>
              <a:t>государств</a:t>
            </a:r>
            <a:r>
              <a:rPr lang="en-US" sz="2500" dirty="0">
                <a:solidFill>
                  <a:srgbClr val="000000"/>
                </a:solidFill>
                <a:latin typeface="Roboto Italics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Roboto Italics"/>
              </a:rPr>
              <a:t>или</a:t>
            </a:r>
            <a:r>
              <a:rPr lang="en-US" sz="2500" dirty="0">
                <a:solidFill>
                  <a:srgbClr val="000000"/>
                </a:solidFill>
                <a:latin typeface="Roboto Italics"/>
              </a:rPr>
              <a:t> юридические </a:t>
            </a:r>
            <a:r>
              <a:rPr lang="en-US" sz="2500" dirty="0" err="1">
                <a:solidFill>
                  <a:srgbClr val="000000"/>
                </a:solidFill>
                <a:latin typeface="Roboto Italics"/>
              </a:rPr>
              <a:t>лица</a:t>
            </a:r>
            <a:r>
              <a:rPr lang="en-US" sz="2500" dirty="0">
                <a:solidFill>
                  <a:srgbClr val="000000"/>
                </a:solidFill>
                <a:latin typeface="Roboto Italics"/>
              </a:rPr>
              <a:t>. </a:t>
            </a:r>
          </a:p>
          <a:p>
            <a:pPr algn="just">
              <a:lnSpc>
                <a:spcPts val="3500"/>
              </a:lnSpc>
            </a:pPr>
            <a:endParaRPr lang="en-US" sz="2500" dirty="0">
              <a:solidFill>
                <a:srgbClr val="000000"/>
              </a:solidFill>
              <a:latin typeface="Roboto Italics"/>
            </a:endParaRPr>
          </a:p>
          <a:p>
            <a:pPr marL="539751" lvl="1" indent="-269876" algn="just">
              <a:lnSpc>
                <a:spcPts val="3500"/>
              </a:lnSpc>
              <a:buFont typeface="Arial"/>
              <a:buChar char="•"/>
            </a:pPr>
            <a:r>
              <a:rPr lang="en-US" sz="2500" dirty="0" err="1">
                <a:solidFill>
                  <a:srgbClr val="000000"/>
                </a:solidFill>
                <a:latin typeface="Roboto Bold"/>
              </a:rPr>
              <a:t>Обособленные</a:t>
            </a:r>
            <a:r>
              <a:rPr lang="en-US" sz="2500" dirty="0">
                <a:solidFill>
                  <a:srgbClr val="000000"/>
                </a:solidFill>
                <a:latin typeface="Roboto Bold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Roboto Bold"/>
              </a:rPr>
              <a:t>структурные</a:t>
            </a:r>
            <a:r>
              <a:rPr lang="en-US" sz="2500" dirty="0">
                <a:solidFill>
                  <a:srgbClr val="000000"/>
                </a:solidFill>
                <a:latin typeface="Roboto Bold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Roboto Bold"/>
              </a:rPr>
              <a:t>подразделения</a:t>
            </a:r>
            <a:r>
              <a:rPr lang="en-US" sz="2500" dirty="0">
                <a:solidFill>
                  <a:srgbClr val="000000"/>
                </a:solidFill>
                <a:latin typeface="Roboto Bold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Roboto Bold"/>
              </a:rPr>
              <a:t>организации-заявителя</a:t>
            </a:r>
            <a:r>
              <a:rPr lang="en-US" sz="2500" dirty="0">
                <a:solidFill>
                  <a:srgbClr val="000000"/>
                </a:solidFill>
                <a:latin typeface="Roboto Bold"/>
              </a:rPr>
              <a:t> </a:t>
            </a:r>
          </a:p>
          <a:p>
            <a:pPr>
              <a:lnSpc>
                <a:spcPts val="3639"/>
              </a:lnSpc>
            </a:pPr>
            <a:r>
              <a:rPr lang="en-US" sz="2500" dirty="0">
                <a:solidFill>
                  <a:srgbClr val="000000"/>
                </a:solidFill>
                <a:latin typeface="Roboto Italics"/>
              </a:rPr>
              <a:t>В </a:t>
            </a:r>
            <a:r>
              <a:rPr lang="en-US" sz="2500" dirty="0" err="1">
                <a:solidFill>
                  <a:srgbClr val="000000"/>
                </a:solidFill>
                <a:latin typeface="Roboto Italics"/>
              </a:rPr>
              <a:t>случае</a:t>
            </a:r>
            <a:r>
              <a:rPr lang="en-US" sz="2500" dirty="0">
                <a:solidFill>
                  <a:srgbClr val="000000"/>
                </a:solidFill>
                <a:latin typeface="Roboto Italics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Roboto Italics"/>
              </a:rPr>
              <a:t>если</a:t>
            </a:r>
            <a:r>
              <a:rPr lang="en-US" sz="2500" dirty="0">
                <a:solidFill>
                  <a:srgbClr val="000000"/>
                </a:solidFill>
                <a:latin typeface="Roboto Italics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Roboto Italics"/>
              </a:rPr>
              <a:t>организация</a:t>
            </a:r>
            <a:r>
              <a:rPr lang="en-US" sz="2500" dirty="0">
                <a:solidFill>
                  <a:srgbClr val="000000"/>
                </a:solidFill>
                <a:latin typeface="Roboto Italics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Roboto Italics"/>
              </a:rPr>
              <a:t>имеет</a:t>
            </a:r>
            <a:r>
              <a:rPr lang="en-US" sz="2500" dirty="0">
                <a:solidFill>
                  <a:srgbClr val="000000"/>
                </a:solidFill>
                <a:latin typeface="Roboto Italics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Roboto Italics"/>
              </a:rPr>
              <a:t>обособленные</a:t>
            </a:r>
            <a:r>
              <a:rPr lang="en-US" sz="2500" dirty="0">
                <a:solidFill>
                  <a:srgbClr val="000000"/>
                </a:solidFill>
                <a:latin typeface="Roboto Italics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Roboto Italics"/>
              </a:rPr>
              <a:t>структурные</a:t>
            </a:r>
            <a:r>
              <a:rPr lang="en-US" sz="2500" dirty="0">
                <a:solidFill>
                  <a:srgbClr val="000000"/>
                </a:solidFill>
                <a:latin typeface="Roboto Italics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Roboto Italics"/>
              </a:rPr>
              <a:t>подразделения</a:t>
            </a:r>
            <a:r>
              <a:rPr lang="en-US" sz="2500" dirty="0">
                <a:solidFill>
                  <a:srgbClr val="000000"/>
                </a:solidFill>
                <a:latin typeface="Roboto Italics"/>
              </a:rPr>
              <a:t>, необходимо </a:t>
            </a:r>
            <a:r>
              <a:rPr lang="en-US" sz="2500" dirty="0" err="1">
                <a:solidFill>
                  <a:srgbClr val="000000"/>
                </a:solidFill>
                <a:latin typeface="Roboto Italics"/>
              </a:rPr>
              <a:t>поставить</a:t>
            </a:r>
            <a:r>
              <a:rPr lang="en-US" sz="2500" dirty="0">
                <a:solidFill>
                  <a:srgbClr val="000000"/>
                </a:solidFill>
                <a:latin typeface="Roboto Italics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Roboto Italics"/>
              </a:rPr>
              <a:t>отметку</a:t>
            </a:r>
            <a:r>
              <a:rPr lang="en-US" sz="2500" dirty="0">
                <a:solidFill>
                  <a:srgbClr val="000000"/>
                </a:solidFill>
                <a:latin typeface="Roboto Italics"/>
              </a:rPr>
              <a:t> в </a:t>
            </a:r>
            <a:r>
              <a:rPr lang="en-US" sz="2500" dirty="0" err="1">
                <a:solidFill>
                  <a:srgbClr val="000000"/>
                </a:solidFill>
                <a:latin typeface="Roboto Italics"/>
              </a:rPr>
              <a:t>соответствующем</a:t>
            </a:r>
            <a:r>
              <a:rPr lang="en-US" sz="2500" dirty="0">
                <a:solidFill>
                  <a:srgbClr val="000000"/>
                </a:solidFill>
                <a:latin typeface="Roboto Italics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Roboto Italics"/>
              </a:rPr>
              <a:t>поле</a:t>
            </a:r>
            <a:r>
              <a:rPr lang="en-US" sz="2500" dirty="0">
                <a:solidFill>
                  <a:srgbClr val="000000"/>
                </a:solidFill>
                <a:latin typeface="Roboto Italics"/>
              </a:rPr>
              <a:t> и указать </a:t>
            </a:r>
            <a:r>
              <a:rPr lang="en-US" sz="2500" dirty="0" err="1">
                <a:solidFill>
                  <a:srgbClr val="000000"/>
                </a:solidFill>
                <a:latin typeface="Roboto Italics"/>
              </a:rPr>
              <a:t>наименование</a:t>
            </a:r>
            <a:r>
              <a:rPr lang="en-US" sz="2500" dirty="0">
                <a:solidFill>
                  <a:srgbClr val="000000"/>
                </a:solidFill>
                <a:latin typeface="Roboto Italics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Roboto Italics"/>
              </a:rPr>
              <a:t>подразделений</a:t>
            </a:r>
            <a:r>
              <a:rPr lang="en-US" sz="2500" dirty="0">
                <a:solidFill>
                  <a:srgbClr val="000000"/>
                </a:solidFill>
                <a:latin typeface="Roboto Italics"/>
              </a:rPr>
              <a:t>.</a:t>
            </a:r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237059" y="2505725"/>
            <a:ext cx="3985240" cy="3985224"/>
            <a:chOff x="0" y="0"/>
            <a:chExt cx="6350000" cy="63499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24906" r="-24906"/>
              </a:stretch>
            </a:blipFill>
          </p:spPr>
        </p:sp>
      </p:grpSp>
      <p:sp>
        <p:nvSpPr>
          <p:cNvPr id="5" name="TextBox 5"/>
          <p:cNvSpPr txBox="1"/>
          <p:nvPr/>
        </p:nvSpPr>
        <p:spPr>
          <a:xfrm>
            <a:off x="237059" y="294372"/>
            <a:ext cx="16613899" cy="944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7560"/>
              </a:lnSpc>
              <a:spcBef>
                <a:spcPct val="0"/>
              </a:spcBef>
            </a:pPr>
            <a:r>
              <a:rPr lang="en-US" sz="6000">
                <a:solidFill>
                  <a:srgbClr val="050607"/>
                </a:solidFill>
                <a:latin typeface="League Spartan Bold"/>
              </a:rPr>
              <a:t>IV РАЗДЕЛ «ОРГАНИЗАЦИЯ ЗАЯВИТЕЛЬ»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B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533926" y="1867474"/>
            <a:ext cx="13597020" cy="72071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51" lvl="1" indent="-269876">
              <a:lnSpc>
                <a:spcPts val="3500"/>
              </a:lnSpc>
              <a:buFont typeface="Arial"/>
              <a:buChar char="•"/>
            </a:pPr>
            <a:r>
              <a:rPr lang="en-US" sz="2500" dirty="0">
                <a:solidFill>
                  <a:srgbClr val="000000"/>
                </a:solidFill>
                <a:latin typeface="Roboto Bold"/>
              </a:rPr>
              <a:t>Участие (</a:t>
            </a:r>
            <a:r>
              <a:rPr lang="en-US" sz="2500" dirty="0" err="1">
                <a:solidFill>
                  <a:srgbClr val="000000"/>
                </a:solidFill>
                <a:latin typeface="Roboto Bold"/>
              </a:rPr>
              <a:t>членство</a:t>
            </a:r>
            <a:r>
              <a:rPr lang="en-US" sz="2500" dirty="0">
                <a:solidFill>
                  <a:srgbClr val="000000"/>
                </a:solidFill>
                <a:latin typeface="Roboto Bold"/>
              </a:rPr>
              <a:t>) в </a:t>
            </a:r>
            <a:r>
              <a:rPr lang="en-US" sz="2500" dirty="0" err="1">
                <a:solidFill>
                  <a:srgbClr val="000000"/>
                </a:solidFill>
                <a:latin typeface="Roboto Bold"/>
              </a:rPr>
              <a:t>других</a:t>
            </a:r>
            <a:r>
              <a:rPr lang="en-US" sz="2500" dirty="0">
                <a:solidFill>
                  <a:srgbClr val="000000"/>
                </a:solidFill>
                <a:latin typeface="Roboto Bold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Roboto Bold"/>
              </a:rPr>
              <a:t>некоммерческих</a:t>
            </a:r>
            <a:r>
              <a:rPr lang="en-US" sz="2500" dirty="0">
                <a:solidFill>
                  <a:srgbClr val="000000"/>
                </a:solidFill>
                <a:latin typeface="Roboto Bold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Roboto Bold"/>
              </a:rPr>
              <a:t>организациях</a:t>
            </a:r>
            <a:r>
              <a:rPr lang="en-US" sz="2500" dirty="0">
                <a:solidFill>
                  <a:srgbClr val="000000"/>
                </a:solidFill>
                <a:latin typeface="Roboto Bold"/>
              </a:rPr>
              <a:t> </a:t>
            </a:r>
          </a:p>
          <a:p>
            <a:pPr>
              <a:lnSpc>
                <a:spcPts val="3500"/>
              </a:lnSpc>
            </a:pPr>
            <a:r>
              <a:rPr lang="en-US" sz="2500" dirty="0">
                <a:solidFill>
                  <a:srgbClr val="000000"/>
                </a:solidFill>
                <a:latin typeface="Roboto Italics"/>
              </a:rPr>
              <a:t>По </a:t>
            </a:r>
            <a:r>
              <a:rPr lang="en-US" sz="2500" dirty="0" err="1">
                <a:solidFill>
                  <a:srgbClr val="000000"/>
                </a:solidFill>
                <a:latin typeface="Roboto Italics"/>
              </a:rPr>
              <a:t>желанию</a:t>
            </a:r>
            <a:r>
              <a:rPr lang="en-US" sz="2500" dirty="0">
                <a:solidFill>
                  <a:srgbClr val="000000"/>
                </a:solidFill>
                <a:latin typeface="Roboto Italics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Roboto Italics"/>
              </a:rPr>
              <a:t>заявителя</a:t>
            </a:r>
            <a:r>
              <a:rPr lang="en-US" sz="2500" dirty="0">
                <a:solidFill>
                  <a:srgbClr val="000000"/>
                </a:solidFill>
                <a:latin typeface="Roboto Italics"/>
              </a:rPr>
              <a:t> можно указать участие и </a:t>
            </a:r>
            <a:r>
              <a:rPr lang="en-US" sz="2500" dirty="0" err="1">
                <a:solidFill>
                  <a:srgbClr val="000000"/>
                </a:solidFill>
                <a:latin typeface="Roboto Italics"/>
              </a:rPr>
              <a:t>членство</a:t>
            </a:r>
            <a:r>
              <a:rPr lang="en-US" sz="2500" dirty="0">
                <a:solidFill>
                  <a:srgbClr val="000000"/>
                </a:solidFill>
                <a:latin typeface="Roboto Italics"/>
              </a:rPr>
              <a:t> в </a:t>
            </a:r>
            <a:r>
              <a:rPr lang="en-US" sz="2500" dirty="0" err="1">
                <a:solidFill>
                  <a:srgbClr val="000000"/>
                </a:solidFill>
                <a:latin typeface="Roboto Italics"/>
              </a:rPr>
              <a:t>других</a:t>
            </a:r>
            <a:r>
              <a:rPr lang="en-US" sz="2500" dirty="0">
                <a:solidFill>
                  <a:srgbClr val="000000"/>
                </a:solidFill>
                <a:latin typeface="Roboto Italics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Roboto Italics"/>
              </a:rPr>
              <a:t>некоммерческих</a:t>
            </a:r>
            <a:r>
              <a:rPr lang="en-US" sz="2500" dirty="0">
                <a:solidFill>
                  <a:srgbClr val="000000"/>
                </a:solidFill>
                <a:latin typeface="Roboto Italics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Roboto Italics"/>
              </a:rPr>
              <a:t>организациях</a:t>
            </a:r>
            <a:r>
              <a:rPr lang="en-US" sz="2500" dirty="0">
                <a:solidFill>
                  <a:srgbClr val="000000"/>
                </a:solidFill>
                <a:latin typeface="Roboto Italics"/>
              </a:rPr>
              <a:t> и указать </a:t>
            </a:r>
            <a:r>
              <a:rPr lang="en-US" sz="2500" dirty="0" err="1">
                <a:solidFill>
                  <a:srgbClr val="000000"/>
                </a:solidFill>
                <a:latin typeface="Roboto Italics"/>
              </a:rPr>
              <a:t>их</a:t>
            </a:r>
            <a:r>
              <a:rPr lang="en-US" sz="2500" dirty="0">
                <a:solidFill>
                  <a:srgbClr val="000000"/>
                </a:solidFill>
                <a:latin typeface="Roboto Italics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Roboto Italics"/>
              </a:rPr>
              <a:t>наименование</a:t>
            </a:r>
            <a:r>
              <a:rPr lang="en-US" sz="2500" dirty="0">
                <a:solidFill>
                  <a:srgbClr val="000000"/>
                </a:solidFill>
                <a:latin typeface="Roboto Italics"/>
              </a:rPr>
              <a:t> и </a:t>
            </a:r>
            <a:r>
              <a:rPr lang="en-US" sz="2500" dirty="0" err="1">
                <a:solidFill>
                  <a:srgbClr val="000000"/>
                </a:solidFill>
                <a:latin typeface="Roboto Italics"/>
              </a:rPr>
              <a:t>адрес</a:t>
            </a:r>
            <a:r>
              <a:rPr lang="en-US" sz="2500" dirty="0">
                <a:solidFill>
                  <a:srgbClr val="000000"/>
                </a:solidFill>
                <a:latin typeface="Roboto Italics"/>
              </a:rPr>
              <a:t>. </a:t>
            </a:r>
          </a:p>
          <a:p>
            <a:pPr>
              <a:lnSpc>
                <a:spcPts val="3500"/>
              </a:lnSpc>
            </a:pPr>
            <a:endParaRPr lang="en-US" sz="2500" dirty="0">
              <a:solidFill>
                <a:srgbClr val="000000"/>
              </a:solidFill>
              <a:latin typeface="Roboto Italics"/>
            </a:endParaRPr>
          </a:p>
          <a:p>
            <a:pPr marL="539751" lvl="1" indent="-269876">
              <a:lnSpc>
                <a:spcPts val="3500"/>
              </a:lnSpc>
              <a:buFont typeface="Arial"/>
              <a:buChar char="•"/>
            </a:pPr>
            <a:r>
              <a:rPr lang="en-US" sz="2500" dirty="0">
                <a:solidFill>
                  <a:srgbClr val="000000"/>
                </a:solidFill>
                <a:latin typeface="Roboto Bold"/>
              </a:rPr>
              <a:t>Участие в </a:t>
            </a:r>
            <a:r>
              <a:rPr lang="en-US" sz="2500" dirty="0" err="1">
                <a:solidFill>
                  <a:srgbClr val="000000"/>
                </a:solidFill>
                <a:latin typeface="Roboto Bold"/>
              </a:rPr>
              <a:t>коммерческих</a:t>
            </a:r>
            <a:r>
              <a:rPr lang="en-US" sz="2500" dirty="0">
                <a:solidFill>
                  <a:srgbClr val="000000"/>
                </a:solidFill>
                <a:latin typeface="Roboto Bold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Roboto Bold"/>
              </a:rPr>
              <a:t>организациях</a:t>
            </a:r>
            <a:endParaRPr lang="en-US" sz="2500" dirty="0">
              <a:solidFill>
                <a:srgbClr val="000000"/>
              </a:solidFill>
              <a:latin typeface="Roboto Bold"/>
            </a:endParaRPr>
          </a:p>
          <a:p>
            <a:pPr algn="l">
              <a:lnSpc>
                <a:spcPts val="3500"/>
              </a:lnSpc>
            </a:pPr>
            <a:r>
              <a:rPr lang="en-US" sz="2500" dirty="0">
                <a:solidFill>
                  <a:srgbClr val="000000"/>
                </a:solidFill>
                <a:latin typeface="Roboto Italics"/>
              </a:rPr>
              <a:t>По </a:t>
            </a:r>
            <a:r>
              <a:rPr lang="en-US" sz="2500" dirty="0" err="1">
                <a:solidFill>
                  <a:srgbClr val="000000"/>
                </a:solidFill>
                <a:latin typeface="Roboto Italics"/>
              </a:rPr>
              <a:t>желанию</a:t>
            </a:r>
            <a:r>
              <a:rPr lang="en-US" sz="2500" dirty="0">
                <a:solidFill>
                  <a:srgbClr val="000000"/>
                </a:solidFill>
                <a:latin typeface="Roboto Italics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Roboto Italics"/>
              </a:rPr>
              <a:t>заявителя</a:t>
            </a:r>
            <a:r>
              <a:rPr lang="en-US" sz="2500" dirty="0">
                <a:solidFill>
                  <a:srgbClr val="000000"/>
                </a:solidFill>
                <a:latin typeface="Roboto Italics"/>
              </a:rPr>
              <a:t> можно указать участие и </a:t>
            </a:r>
            <a:r>
              <a:rPr lang="en-US" sz="2500" dirty="0" err="1">
                <a:solidFill>
                  <a:srgbClr val="000000"/>
                </a:solidFill>
                <a:latin typeface="Roboto Italics"/>
              </a:rPr>
              <a:t>членство</a:t>
            </a:r>
            <a:r>
              <a:rPr lang="en-US" sz="2500" dirty="0">
                <a:solidFill>
                  <a:srgbClr val="000000"/>
                </a:solidFill>
                <a:latin typeface="Roboto Italics"/>
              </a:rPr>
              <a:t> в </a:t>
            </a:r>
            <a:r>
              <a:rPr lang="en-US" sz="2500" dirty="0" err="1">
                <a:solidFill>
                  <a:srgbClr val="000000"/>
                </a:solidFill>
                <a:latin typeface="Roboto Italics"/>
              </a:rPr>
              <a:t>коммерческих</a:t>
            </a:r>
            <a:r>
              <a:rPr lang="en-US" sz="2500" dirty="0">
                <a:solidFill>
                  <a:srgbClr val="000000"/>
                </a:solidFill>
                <a:latin typeface="Roboto Italics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Roboto Italics"/>
              </a:rPr>
              <a:t>организациях</a:t>
            </a:r>
            <a:r>
              <a:rPr lang="en-US" sz="2500" dirty="0">
                <a:solidFill>
                  <a:srgbClr val="000000"/>
                </a:solidFill>
                <a:latin typeface="Roboto Italics"/>
              </a:rPr>
              <a:t> и указать </a:t>
            </a:r>
            <a:r>
              <a:rPr lang="en-US" sz="2500" dirty="0" err="1">
                <a:solidFill>
                  <a:srgbClr val="000000"/>
                </a:solidFill>
                <a:latin typeface="Roboto Italics"/>
              </a:rPr>
              <a:t>их</a:t>
            </a:r>
            <a:r>
              <a:rPr lang="en-US" sz="2500" dirty="0">
                <a:solidFill>
                  <a:srgbClr val="000000"/>
                </a:solidFill>
                <a:latin typeface="Roboto Italics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Roboto Italics"/>
              </a:rPr>
              <a:t>наименование</a:t>
            </a:r>
            <a:r>
              <a:rPr lang="en-US" sz="2500" dirty="0">
                <a:solidFill>
                  <a:srgbClr val="000000"/>
                </a:solidFill>
                <a:latin typeface="Roboto Italics"/>
              </a:rPr>
              <a:t> и </a:t>
            </a:r>
            <a:r>
              <a:rPr lang="en-US" sz="2500" dirty="0" err="1">
                <a:solidFill>
                  <a:srgbClr val="000000"/>
                </a:solidFill>
                <a:latin typeface="Roboto Italics"/>
              </a:rPr>
              <a:t>адрес</a:t>
            </a:r>
            <a:r>
              <a:rPr lang="en-US" sz="2500" dirty="0">
                <a:solidFill>
                  <a:srgbClr val="000000"/>
                </a:solidFill>
                <a:latin typeface="Roboto Italics"/>
              </a:rPr>
              <a:t>. </a:t>
            </a:r>
          </a:p>
          <a:p>
            <a:pPr algn="just">
              <a:lnSpc>
                <a:spcPts val="3500"/>
              </a:lnSpc>
            </a:pPr>
            <a:endParaRPr lang="en-US" sz="2500" dirty="0">
              <a:solidFill>
                <a:srgbClr val="000000"/>
              </a:solidFill>
              <a:latin typeface="Roboto Italics"/>
            </a:endParaRPr>
          </a:p>
          <a:p>
            <a:pPr marL="539751" lvl="1" indent="-269876" algn="just">
              <a:lnSpc>
                <a:spcPts val="3500"/>
              </a:lnSpc>
              <a:buFont typeface="Arial"/>
              <a:buChar char="•"/>
            </a:pPr>
            <a:r>
              <a:rPr lang="en-US" sz="2500" dirty="0" err="1">
                <a:solidFill>
                  <a:srgbClr val="000000"/>
                </a:solidFill>
                <a:latin typeface="Roboto Bold"/>
              </a:rPr>
              <a:t>Доходы</a:t>
            </a:r>
            <a:r>
              <a:rPr lang="en-US" sz="2500" dirty="0">
                <a:solidFill>
                  <a:srgbClr val="000000"/>
                </a:solidFill>
                <a:latin typeface="Roboto Bold"/>
              </a:rPr>
              <a:t> организации (в </a:t>
            </a:r>
            <a:r>
              <a:rPr lang="en-US" sz="2500" dirty="0" err="1">
                <a:solidFill>
                  <a:srgbClr val="000000"/>
                </a:solidFill>
                <a:latin typeface="Roboto Bold"/>
              </a:rPr>
              <a:t>рублях</a:t>
            </a:r>
            <a:r>
              <a:rPr lang="en-US" sz="2500" dirty="0">
                <a:solidFill>
                  <a:srgbClr val="000000"/>
                </a:solidFill>
                <a:latin typeface="Roboto Bold"/>
              </a:rPr>
              <a:t>) </a:t>
            </a:r>
            <a:r>
              <a:rPr lang="en-US" sz="2500" dirty="0" err="1">
                <a:solidFill>
                  <a:srgbClr val="000000"/>
                </a:solidFill>
                <a:latin typeface="Roboto Bold"/>
              </a:rPr>
              <a:t>за</a:t>
            </a:r>
            <a:r>
              <a:rPr lang="en-US" sz="2500" dirty="0">
                <a:solidFill>
                  <a:srgbClr val="000000"/>
                </a:solidFill>
                <a:latin typeface="Roboto Bold"/>
              </a:rPr>
              <a:t> предыдущий </a:t>
            </a:r>
            <a:r>
              <a:rPr lang="en-US" sz="2500" dirty="0" err="1">
                <a:solidFill>
                  <a:srgbClr val="000000"/>
                </a:solidFill>
                <a:latin typeface="Roboto Bold"/>
              </a:rPr>
              <a:t>год</a:t>
            </a:r>
            <a:endParaRPr lang="en-US" sz="2500" dirty="0">
              <a:solidFill>
                <a:srgbClr val="000000"/>
              </a:solidFill>
              <a:latin typeface="Roboto Bold"/>
            </a:endParaRPr>
          </a:p>
          <a:p>
            <a:pPr algn="just">
              <a:lnSpc>
                <a:spcPts val="3500"/>
              </a:lnSpc>
            </a:pPr>
            <a:r>
              <a:rPr lang="en-US" sz="2500" dirty="0" err="1">
                <a:solidFill>
                  <a:srgbClr val="000000"/>
                </a:solidFill>
                <a:latin typeface="Roboto Italics"/>
              </a:rPr>
              <a:t>Укажите</a:t>
            </a:r>
            <a:r>
              <a:rPr lang="en-US" sz="2500" dirty="0">
                <a:solidFill>
                  <a:srgbClr val="000000"/>
                </a:solidFill>
                <a:latin typeface="Roboto Italics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Roboto Italics"/>
              </a:rPr>
              <a:t>все</a:t>
            </a:r>
            <a:r>
              <a:rPr lang="en-US" sz="2500" dirty="0">
                <a:solidFill>
                  <a:srgbClr val="000000"/>
                </a:solidFill>
                <a:latin typeface="Roboto Italics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Roboto Italics"/>
              </a:rPr>
              <a:t>денежные</a:t>
            </a:r>
            <a:r>
              <a:rPr lang="en-US" sz="2500" dirty="0">
                <a:solidFill>
                  <a:srgbClr val="000000"/>
                </a:solidFill>
                <a:latin typeface="Roboto Italics"/>
              </a:rPr>
              <a:t> и </a:t>
            </a:r>
            <a:r>
              <a:rPr lang="en-US" sz="2500" dirty="0" err="1">
                <a:solidFill>
                  <a:srgbClr val="000000"/>
                </a:solidFill>
                <a:latin typeface="Roboto Italics"/>
              </a:rPr>
              <a:t>имущественные</a:t>
            </a:r>
            <a:r>
              <a:rPr lang="en-US" sz="2500" dirty="0">
                <a:solidFill>
                  <a:srgbClr val="000000"/>
                </a:solidFill>
                <a:latin typeface="Roboto Italics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Roboto Italics"/>
              </a:rPr>
              <a:t>поступления</a:t>
            </a:r>
            <a:r>
              <a:rPr lang="en-US" sz="2500" dirty="0">
                <a:solidFill>
                  <a:srgbClr val="000000"/>
                </a:solidFill>
                <a:latin typeface="Roboto Italics"/>
              </a:rPr>
              <a:t> (</a:t>
            </a:r>
            <a:r>
              <a:rPr lang="en-US" sz="2500" dirty="0" err="1">
                <a:solidFill>
                  <a:srgbClr val="000000"/>
                </a:solidFill>
                <a:latin typeface="Roboto Italics"/>
              </a:rPr>
              <a:t>при</a:t>
            </a:r>
            <a:r>
              <a:rPr lang="en-US" sz="2500" dirty="0">
                <a:solidFill>
                  <a:srgbClr val="000000"/>
                </a:solidFill>
                <a:latin typeface="Roboto Italics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Roboto Italics"/>
              </a:rPr>
              <a:t>наличии</a:t>
            </a:r>
            <a:r>
              <a:rPr lang="en-US" sz="2500" dirty="0">
                <a:solidFill>
                  <a:srgbClr val="000000"/>
                </a:solidFill>
                <a:latin typeface="Roboto Italics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Roboto Italics"/>
              </a:rPr>
              <a:t>стоимостной</a:t>
            </a:r>
            <a:r>
              <a:rPr lang="en-US" sz="2500" dirty="0">
                <a:solidFill>
                  <a:srgbClr val="000000"/>
                </a:solidFill>
                <a:latin typeface="Roboto Italics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Roboto Italics"/>
              </a:rPr>
              <a:t>оценки</a:t>
            </a:r>
            <a:r>
              <a:rPr lang="en-US" sz="2500" dirty="0">
                <a:solidFill>
                  <a:srgbClr val="000000"/>
                </a:solidFill>
                <a:latin typeface="Roboto Italics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Roboto Italics"/>
              </a:rPr>
              <a:t>имущества</a:t>
            </a:r>
            <a:r>
              <a:rPr lang="en-US" sz="2500" dirty="0">
                <a:solidFill>
                  <a:srgbClr val="000000"/>
                </a:solidFill>
                <a:latin typeface="Roboto Italics"/>
              </a:rPr>
              <a:t>), а </a:t>
            </a:r>
            <a:r>
              <a:rPr lang="en-US" sz="2500" dirty="0" err="1">
                <a:solidFill>
                  <a:srgbClr val="000000"/>
                </a:solidFill>
                <a:latin typeface="Roboto Italics"/>
              </a:rPr>
              <a:t>также</a:t>
            </a:r>
            <a:r>
              <a:rPr lang="en-US" sz="2500" dirty="0">
                <a:solidFill>
                  <a:srgbClr val="000000"/>
                </a:solidFill>
                <a:latin typeface="Roboto Italics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Roboto Italics"/>
              </a:rPr>
              <a:t>источники</a:t>
            </a:r>
            <a:r>
              <a:rPr lang="en-US" sz="2500" dirty="0">
                <a:solidFill>
                  <a:srgbClr val="000000"/>
                </a:solidFill>
                <a:latin typeface="Roboto Italics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Roboto Italics"/>
              </a:rPr>
              <a:t>финансирования</a:t>
            </a:r>
            <a:r>
              <a:rPr lang="en-US" sz="2500" dirty="0">
                <a:solidFill>
                  <a:srgbClr val="000000"/>
                </a:solidFill>
                <a:latin typeface="Roboto Italics"/>
              </a:rPr>
              <a:t> организации </a:t>
            </a:r>
            <a:r>
              <a:rPr lang="en-US" sz="2500" dirty="0" err="1">
                <a:solidFill>
                  <a:srgbClr val="000000"/>
                </a:solidFill>
                <a:latin typeface="Roboto Italics"/>
              </a:rPr>
              <a:t>за</a:t>
            </a:r>
            <a:r>
              <a:rPr lang="en-US" sz="2500" dirty="0">
                <a:solidFill>
                  <a:srgbClr val="000000"/>
                </a:solidFill>
                <a:latin typeface="Roboto Italics"/>
              </a:rPr>
              <a:t> предыдущий </a:t>
            </a:r>
            <a:r>
              <a:rPr lang="en-US" sz="2500" dirty="0" err="1">
                <a:solidFill>
                  <a:srgbClr val="000000"/>
                </a:solidFill>
                <a:latin typeface="Roboto Italics"/>
              </a:rPr>
              <a:t>год</a:t>
            </a:r>
            <a:endParaRPr lang="en-US" sz="2500" dirty="0">
              <a:solidFill>
                <a:srgbClr val="000000"/>
              </a:solidFill>
              <a:latin typeface="Roboto Italics"/>
            </a:endParaRPr>
          </a:p>
          <a:p>
            <a:pPr algn="just">
              <a:lnSpc>
                <a:spcPts val="3500"/>
              </a:lnSpc>
            </a:pPr>
            <a:endParaRPr lang="en-US" sz="2500" dirty="0">
              <a:solidFill>
                <a:srgbClr val="000000"/>
              </a:solidFill>
              <a:latin typeface="Roboto Italics"/>
            </a:endParaRPr>
          </a:p>
          <a:p>
            <a:pPr marL="539751" lvl="1" indent="-269876" algn="just">
              <a:lnSpc>
                <a:spcPts val="3500"/>
              </a:lnSpc>
              <a:buFont typeface="Arial"/>
              <a:buChar char="•"/>
            </a:pPr>
            <a:r>
              <a:rPr lang="en-US" sz="2500" dirty="0" err="1">
                <a:solidFill>
                  <a:srgbClr val="000000"/>
                </a:solidFill>
                <a:latin typeface="Roboto Bold"/>
              </a:rPr>
              <a:t>Количество</a:t>
            </a:r>
            <a:r>
              <a:rPr lang="en-US" sz="2500" dirty="0">
                <a:solidFill>
                  <a:srgbClr val="000000"/>
                </a:solidFill>
                <a:latin typeface="Roboto Bold"/>
              </a:rPr>
              <a:t> благополучателей </a:t>
            </a:r>
            <a:r>
              <a:rPr lang="en-US" sz="2500" dirty="0" err="1">
                <a:solidFill>
                  <a:srgbClr val="000000"/>
                </a:solidFill>
                <a:latin typeface="Roboto Bold"/>
              </a:rPr>
              <a:t>за</a:t>
            </a:r>
            <a:r>
              <a:rPr lang="en-US" sz="2500" dirty="0">
                <a:solidFill>
                  <a:srgbClr val="000000"/>
                </a:solidFill>
                <a:latin typeface="Roboto Bold"/>
              </a:rPr>
              <a:t> предыдущий </a:t>
            </a:r>
            <a:r>
              <a:rPr lang="en-US" sz="2500" dirty="0" err="1" smtClean="0">
                <a:solidFill>
                  <a:srgbClr val="000000"/>
                </a:solidFill>
                <a:latin typeface="Roboto Bold"/>
              </a:rPr>
              <a:t>го</a:t>
            </a:r>
            <a:r>
              <a:rPr lang="ru-RU" sz="2500" dirty="0" smtClean="0">
                <a:solidFill>
                  <a:srgbClr val="000000"/>
                </a:solidFill>
                <a:latin typeface="Roboto Bold"/>
              </a:rPr>
              <a:t>д</a:t>
            </a:r>
            <a:r>
              <a:rPr lang="en-US" sz="2500" dirty="0" smtClean="0">
                <a:solidFill>
                  <a:srgbClr val="000000"/>
                </a:solidFill>
                <a:latin typeface="Roboto Bold"/>
              </a:rPr>
              <a:t> </a:t>
            </a:r>
            <a:r>
              <a:rPr lang="en-US" sz="2500" dirty="0">
                <a:solidFill>
                  <a:srgbClr val="000000"/>
                </a:solidFill>
                <a:latin typeface="Roboto Bold"/>
              </a:rPr>
              <a:t>(с января по декабрь): физические </a:t>
            </a:r>
            <a:r>
              <a:rPr lang="en-US" sz="2500" dirty="0" err="1">
                <a:solidFill>
                  <a:srgbClr val="000000"/>
                </a:solidFill>
                <a:latin typeface="Roboto Bold"/>
              </a:rPr>
              <a:t>лица</a:t>
            </a:r>
            <a:r>
              <a:rPr lang="en-US" sz="2500" dirty="0">
                <a:solidFill>
                  <a:srgbClr val="000000"/>
                </a:solidFill>
                <a:latin typeface="Roboto Bold"/>
              </a:rPr>
              <a:t>, юридические </a:t>
            </a:r>
            <a:r>
              <a:rPr lang="en-US" sz="2500" dirty="0" err="1">
                <a:solidFill>
                  <a:srgbClr val="000000"/>
                </a:solidFill>
                <a:latin typeface="Roboto Bold"/>
              </a:rPr>
              <a:t>лица</a:t>
            </a:r>
            <a:endParaRPr lang="en-US" sz="2500" dirty="0">
              <a:solidFill>
                <a:srgbClr val="000000"/>
              </a:solidFill>
              <a:latin typeface="Roboto Bold"/>
            </a:endParaRPr>
          </a:p>
          <a:p>
            <a:pPr>
              <a:lnSpc>
                <a:spcPts val="3639"/>
              </a:lnSpc>
            </a:pPr>
            <a:r>
              <a:rPr lang="en-US" sz="2500" dirty="0">
                <a:solidFill>
                  <a:srgbClr val="000000"/>
                </a:solidFill>
                <a:latin typeface="Roboto Italics"/>
              </a:rPr>
              <a:t>Необходимо указать </a:t>
            </a:r>
            <a:r>
              <a:rPr lang="en-US" sz="2500" dirty="0" err="1">
                <a:solidFill>
                  <a:srgbClr val="000000"/>
                </a:solidFill>
                <a:latin typeface="Roboto Italics"/>
              </a:rPr>
              <a:t>сколько</a:t>
            </a:r>
            <a:r>
              <a:rPr lang="en-US" sz="2500" dirty="0">
                <a:solidFill>
                  <a:srgbClr val="000000"/>
                </a:solidFill>
                <a:latin typeface="Roboto Italics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Roboto Italics"/>
              </a:rPr>
              <a:t>физических</a:t>
            </a:r>
            <a:r>
              <a:rPr lang="en-US" sz="2500" dirty="0">
                <a:solidFill>
                  <a:srgbClr val="000000"/>
                </a:solidFill>
                <a:latin typeface="Roboto Italics"/>
              </a:rPr>
              <a:t> и </a:t>
            </a:r>
            <a:r>
              <a:rPr lang="en-US" sz="2500" dirty="0" err="1">
                <a:solidFill>
                  <a:srgbClr val="000000"/>
                </a:solidFill>
                <a:latin typeface="Roboto Italics"/>
              </a:rPr>
              <a:t>юридических</a:t>
            </a:r>
            <a:r>
              <a:rPr lang="en-US" sz="2500" dirty="0">
                <a:solidFill>
                  <a:srgbClr val="000000"/>
                </a:solidFill>
                <a:latin typeface="Roboto Italics"/>
              </a:rPr>
              <a:t> лиц </a:t>
            </a:r>
            <a:r>
              <a:rPr lang="en-US" sz="2500" dirty="0" err="1">
                <a:solidFill>
                  <a:srgbClr val="000000"/>
                </a:solidFill>
                <a:latin typeface="Roboto Italics"/>
              </a:rPr>
              <a:t>получили</a:t>
            </a:r>
            <a:r>
              <a:rPr lang="en-US" sz="2500" dirty="0">
                <a:solidFill>
                  <a:srgbClr val="000000"/>
                </a:solidFill>
                <a:latin typeface="Roboto Italics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Roboto Italics"/>
              </a:rPr>
              <a:t>поддержку</a:t>
            </a:r>
            <a:r>
              <a:rPr lang="en-US" sz="2500" dirty="0">
                <a:solidFill>
                  <a:srgbClr val="000000"/>
                </a:solidFill>
                <a:latin typeface="Roboto Italics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Roboto Italics"/>
              </a:rPr>
              <a:t>со</a:t>
            </a:r>
            <a:r>
              <a:rPr lang="en-US" sz="2500" dirty="0">
                <a:solidFill>
                  <a:srgbClr val="000000"/>
                </a:solidFill>
                <a:latin typeface="Roboto Italics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Roboto Italics"/>
              </a:rPr>
              <a:t>стороны</a:t>
            </a:r>
            <a:r>
              <a:rPr lang="en-US" sz="2500" dirty="0">
                <a:solidFill>
                  <a:srgbClr val="000000"/>
                </a:solidFill>
                <a:latin typeface="Roboto Italics"/>
              </a:rPr>
              <a:t> организации </a:t>
            </a:r>
            <a:r>
              <a:rPr lang="en-US" sz="2500" dirty="0" err="1">
                <a:solidFill>
                  <a:srgbClr val="000000"/>
                </a:solidFill>
                <a:latin typeface="Roboto Italics"/>
              </a:rPr>
              <a:t>заявителя</a:t>
            </a:r>
            <a:r>
              <a:rPr lang="en-US" sz="2500" dirty="0">
                <a:solidFill>
                  <a:srgbClr val="000000"/>
                </a:solidFill>
                <a:latin typeface="Roboto Italics"/>
              </a:rPr>
              <a:t>, </a:t>
            </a:r>
            <a:r>
              <a:rPr lang="en-US" sz="2500" dirty="0" err="1">
                <a:solidFill>
                  <a:srgbClr val="000000"/>
                </a:solidFill>
                <a:latin typeface="Roboto Italics"/>
              </a:rPr>
              <a:t>стали</a:t>
            </a:r>
            <a:r>
              <a:rPr lang="en-US" sz="2500" dirty="0">
                <a:solidFill>
                  <a:srgbClr val="000000"/>
                </a:solidFill>
                <a:latin typeface="Roboto Italics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Roboto Italics"/>
              </a:rPr>
              <a:t>участниками</a:t>
            </a:r>
            <a:r>
              <a:rPr lang="en-US" sz="2500" dirty="0">
                <a:solidFill>
                  <a:srgbClr val="000000"/>
                </a:solidFill>
                <a:latin typeface="Roboto Italics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Roboto Italics"/>
              </a:rPr>
              <a:t>проведенных</a:t>
            </a:r>
            <a:r>
              <a:rPr lang="en-US" sz="2500" dirty="0">
                <a:solidFill>
                  <a:srgbClr val="000000"/>
                </a:solidFill>
                <a:latin typeface="Roboto Italics"/>
              </a:rPr>
              <a:t> мероприятий</a:t>
            </a:r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237059" y="2505725"/>
            <a:ext cx="3985240" cy="3985224"/>
            <a:chOff x="0" y="0"/>
            <a:chExt cx="6350000" cy="63499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24906" r="-24906"/>
              </a:stretch>
            </a:blipFill>
          </p:spPr>
        </p:sp>
      </p:grpSp>
      <p:sp>
        <p:nvSpPr>
          <p:cNvPr id="5" name="TextBox 5"/>
          <p:cNvSpPr txBox="1"/>
          <p:nvPr/>
        </p:nvSpPr>
        <p:spPr>
          <a:xfrm>
            <a:off x="237059" y="294372"/>
            <a:ext cx="16613899" cy="944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7560"/>
              </a:lnSpc>
              <a:spcBef>
                <a:spcPct val="0"/>
              </a:spcBef>
            </a:pPr>
            <a:r>
              <a:rPr lang="en-US" sz="6000">
                <a:solidFill>
                  <a:srgbClr val="050607"/>
                </a:solidFill>
                <a:latin typeface="League Spartan Bold"/>
              </a:rPr>
              <a:t>IV РАЗДЕЛ «ОРГАНИЗАЦИЯ ЗАЯВИТЕЛЬ»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B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769507" y="2585035"/>
            <a:ext cx="12984508" cy="62837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51" lvl="1" indent="-269876">
              <a:lnSpc>
                <a:spcPts val="3500"/>
              </a:lnSpc>
              <a:buFont typeface="Arial"/>
              <a:buChar char="•"/>
            </a:pPr>
            <a:r>
              <a:rPr lang="en-US" sz="2500" dirty="0" err="1">
                <a:solidFill>
                  <a:srgbClr val="000000"/>
                </a:solidFill>
                <a:latin typeface="Roboto Bold"/>
              </a:rPr>
              <a:t>Основные</a:t>
            </a:r>
            <a:r>
              <a:rPr lang="en-US" sz="2500" dirty="0">
                <a:solidFill>
                  <a:srgbClr val="000000"/>
                </a:solidFill>
                <a:latin typeface="Roboto Bold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Roboto Bold"/>
              </a:rPr>
              <a:t>реализованные</a:t>
            </a:r>
            <a:r>
              <a:rPr lang="en-US" sz="2500" dirty="0">
                <a:solidFill>
                  <a:srgbClr val="000000"/>
                </a:solidFill>
                <a:latin typeface="Roboto Bold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Roboto Bold"/>
              </a:rPr>
              <a:t>проекты</a:t>
            </a:r>
            <a:r>
              <a:rPr lang="en-US" sz="2500" dirty="0">
                <a:solidFill>
                  <a:srgbClr val="000000"/>
                </a:solidFill>
                <a:latin typeface="Roboto Bold"/>
              </a:rPr>
              <a:t> и </a:t>
            </a:r>
            <a:r>
              <a:rPr lang="en-US" sz="2500" dirty="0" err="1">
                <a:solidFill>
                  <a:srgbClr val="000000"/>
                </a:solidFill>
                <a:latin typeface="Roboto Bold"/>
              </a:rPr>
              <a:t>программы</a:t>
            </a:r>
            <a:r>
              <a:rPr lang="en-US" sz="2500" dirty="0">
                <a:solidFill>
                  <a:srgbClr val="000000"/>
                </a:solidFill>
                <a:latin typeface="Roboto Bold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Roboto Bold"/>
              </a:rPr>
              <a:t>за</a:t>
            </a:r>
            <a:r>
              <a:rPr lang="en-US" sz="2500" dirty="0">
                <a:solidFill>
                  <a:srgbClr val="000000"/>
                </a:solidFill>
                <a:latin typeface="Roboto Bold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Roboto Bold"/>
              </a:rPr>
              <a:t>последние</a:t>
            </a:r>
            <a:r>
              <a:rPr lang="en-US" sz="2500" dirty="0">
                <a:solidFill>
                  <a:srgbClr val="000000"/>
                </a:solidFill>
                <a:latin typeface="Roboto Bold"/>
              </a:rPr>
              <a:t> 5 </a:t>
            </a:r>
            <a:r>
              <a:rPr lang="en-US" sz="2500" dirty="0" err="1">
                <a:solidFill>
                  <a:srgbClr val="000000"/>
                </a:solidFill>
                <a:latin typeface="Roboto Bold"/>
              </a:rPr>
              <a:t>лет</a:t>
            </a:r>
            <a:r>
              <a:rPr lang="en-US" sz="2500" dirty="0">
                <a:solidFill>
                  <a:srgbClr val="000000"/>
                </a:solidFill>
                <a:latin typeface="Roboto Bold"/>
              </a:rPr>
              <a:t> </a:t>
            </a:r>
          </a:p>
          <a:p>
            <a:pPr>
              <a:lnSpc>
                <a:spcPts val="3500"/>
              </a:lnSpc>
            </a:pPr>
            <a:r>
              <a:rPr lang="en-US" sz="2500" dirty="0">
                <a:solidFill>
                  <a:srgbClr val="000000"/>
                </a:solidFill>
                <a:latin typeface="Roboto Italics"/>
              </a:rPr>
              <a:t>Необходимо </a:t>
            </a:r>
            <a:r>
              <a:rPr lang="en-US" sz="2500" dirty="0" err="1">
                <a:solidFill>
                  <a:srgbClr val="000000"/>
                </a:solidFill>
                <a:latin typeface="Roboto Italics"/>
              </a:rPr>
              <a:t>перечислить</a:t>
            </a:r>
            <a:r>
              <a:rPr lang="en-US" sz="2500" dirty="0">
                <a:solidFill>
                  <a:srgbClr val="000000"/>
                </a:solidFill>
                <a:latin typeface="Roboto Italics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Roboto Italics"/>
              </a:rPr>
              <a:t>не</a:t>
            </a:r>
            <a:r>
              <a:rPr lang="en-US" sz="2500" dirty="0">
                <a:solidFill>
                  <a:srgbClr val="000000"/>
                </a:solidFill>
                <a:latin typeface="Roboto Italics"/>
              </a:rPr>
              <a:t> более 15 социально значимых проектов, </a:t>
            </a:r>
            <a:r>
              <a:rPr lang="en-US" sz="2500" dirty="0" err="1">
                <a:solidFill>
                  <a:srgbClr val="000000"/>
                </a:solidFill>
                <a:latin typeface="Roboto Italics"/>
              </a:rPr>
              <a:t>которые</a:t>
            </a:r>
            <a:r>
              <a:rPr lang="en-US" sz="2500" dirty="0">
                <a:solidFill>
                  <a:srgbClr val="000000"/>
                </a:solidFill>
                <a:latin typeface="Roboto Italics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Roboto Italics"/>
              </a:rPr>
              <a:t>ранее</a:t>
            </a:r>
            <a:r>
              <a:rPr lang="en-US" sz="2500" dirty="0">
                <a:solidFill>
                  <a:srgbClr val="000000"/>
                </a:solidFill>
                <a:latin typeface="Roboto Italics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Roboto Italics"/>
              </a:rPr>
              <a:t>были</a:t>
            </a:r>
            <a:r>
              <a:rPr lang="en-US" sz="2500" dirty="0">
                <a:solidFill>
                  <a:srgbClr val="000000"/>
                </a:solidFill>
                <a:latin typeface="Roboto Italics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Roboto Italics"/>
              </a:rPr>
              <a:t>реализованы</a:t>
            </a:r>
            <a:r>
              <a:rPr lang="en-US" sz="2500" dirty="0">
                <a:solidFill>
                  <a:srgbClr val="000000"/>
                </a:solidFill>
                <a:latin typeface="Roboto Italics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Roboto Italics"/>
              </a:rPr>
              <a:t>организацией</a:t>
            </a:r>
            <a:r>
              <a:rPr lang="en-US" sz="2500" dirty="0">
                <a:solidFill>
                  <a:srgbClr val="000000"/>
                </a:solidFill>
                <a:latin typeface="Roboto Italics"/>
              </a:rPr>
              <a:t> (</a:t>
            </a:r>
            <a:r>
              <a:rPr lang="en-US" sz="2500" dirty="0" err="1">
                <a:solidFill>
                  <a:srgbClr val="000000"/>
                </a:solidFill>
                <a:latin typeface="Roboto Italics"/>
              </a:rPr>
              <a:t>следует</a:t>
            </a:r>
            <a:r>
              <a:rPr lang="en-US" sz="2500" dirty="0">
                <a:solidFill>
                  <a:srgbClr val="000000"/>
                </a:solidFill>
                <a:latin typeface="Roboto Italics"/>
              </a:rPr>
              <a:t> указать </a:t>
            </a:r>
            <a:r>
              <a:rPr lang="en-US" sz="2500" dirty="0" err="1">
                <a:solidFill>
                  <a:srgbClr val="000000"/>
                </a:solidFill>
                <a:latin typeface="Roboto Italics"/>
              </a:rPr>
              <a:t>название</a:t>
            </a:r>
            <a:r>
              <a:rPr lang="en-US" sz="2500" dirty="0">
                <a:solidFill>
                  <a:srgbClr val="000000"/>
                </a:solidFill>
                <a:latin typeface="Roboto Italics"/>
              </a:rPr>
              <a:t> проекта, </a:t>
            </a:r>
            <a:r>
              <a:rPr lang="en-US" sz="2500" dirty="0" err="1">
                <a:solidFill>
                  <a:srgbClr val="000000"/>
                </a:solidFill>
                <a:latin typeface="Roboto Italics"/>
              </a:rPr>
              <a:t>даты</a:t>
            </a:r>
            <a:r>
              <a:rPr lang="en-US" sz="2500" dirty="0">
                <a:solidFill>
                  <a:srgbClr val="000000"/>
                </a:solidFill>
                <a:latin typeface="Roboto Italics"/>
              </a:rPr>
              <a:t> </a:t>
            </a:r>
            <a:r>
              <a:rPr lang="en-US" sz="2500" dirty="0" err="1" smtClean="0">
                <a:solidFill>
                  <a:srgbClr val="000000"/>
                </a:solidFill>
                <a:latin typeface="Roboto Italics"/>
              </a:rPr>
              <a:t>нач</a:t>
            </a:r>
            <a:r>
              <a:rPr lang="ru-RU" sz="2500" dirty="0" smtClean="0">
                <a:solidFill>
                  <a:srgbClr val="000000"/>
                </a:solidFill>
                <a:latin typeface="Roboto Italics"/>
              </a:rPr>
              <a:t>а</a:t>
            </a:r>
            <a:r>
              <a:rPr lang="en-US" sz="2500" dirty="0" err="1" smtClean="0">
                <a:solidFill>
                  <a:srgbClr val="000000"/>
                </a:solidFill>
                <a:latin typeface="Roboto Italics"/>
              </a:rPr>
              <a:t>ла</a:t>
            </a:r>
            <a:r>
              <a:rPr lang="en-US" sz="2500" dirty="0" smtClean="0">
                <a:solidFill>
                  <a:srgbClr val="000000"/>
                </a:solidFill>
                <a:latin typeface="Roboto Italics"/>
              </a:rPr>
              <a:t> </a:t>
            </a:r>
            <a:r>
              <a:rPr lang="en-US" sz="2500" dirty="0">
                <a:solidFill>
                  <a:srgbClr val="000000"/>
                </a:solidFill>
                <a:latin typeface="Roboto Italics"/>
              </a:rPr>
              <a:t>и </a:t>
            </a:r>
            <a:r>
              <a:rPr lang="en-US" sz="2500" dirty="0" smtClean="0">
                <a:solidFill>
                  <a:srgbClr val="000000"/>
                </a:solidFill>
                <a:latin typeface="Roboto Italics"/>
              </a:rPr>
              <a:t> </a:t>
            </a:r>
            <a:r>
              <a:rPr lang="en-US" sz="2500" dirty="0" err="1" smtClean="0">
                <a:solidFill>
                  <a:srgbClr val="000000"/>
                </a:solidFill>
                <a:latin typeface="Roboto Italics"/>
              </a:rPr>
              <a:t>окончани</a:t>
            </a:r>
            <a:r>
              <a:rPr lang="ru-RU" sz="2500" dirty="0" smtClean="0">
                <a:solidFill>
                  <a:srgbClr val="000000"/>
                </a:solidFill>
                <a:latin typeface="Roboto Italics"/>
              </a:rPr>
              <a:t>я</a:t>
            </a:r>
            <a:r>
              <a:rPr lang="en-US" sz="2500" dirty="0" smtClean="0">
                <a:solidFill>
                  <a:srgbClr val="000000"/>
                </a:solidFill>
                <a:latin typeface="Roboto Italics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Roboto Italics"/>
              </a:rPr>
              <a:t>реализации</a:t>
            </a:r>
            <a:r>
              <a:rPr lang="en-US" sz="2500" dirty="0">
                <a:solidFill>
                  <a:srgbClr val="000000"/>
                </a:solidFill>
                <a:latin typeface="Roboto Italics"/>
              </a:rPr>
              <a:t>, </a:t>
            </a:r>
            <a:r>
              <a:rPr lang="en-US" sz="2500" dirty="0" err="1">
                <a:solidFill>
                  <a:srgbClr val="000000"/>
                </a:solidFill>
                <a:latin typeface="Roboto Italics"/>
              </a:rPr>
              <a:t>краткое</a:t>
            </a:r>
            <a:r>
              <a:rPr lang="en-US" sz="2500" dirty="0">
                <a:solidFill>
                  <a:srgbClr val="000000"/>
                </a:solidFill>
                <a:latin typeface="Roboto Italics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Roboto Italics"/>
              </a:rPr>
              <a:t>описание</a:t>
            </a:r>
            <a:r>
              <a:rPr lang="en-US" sz="2500" dirty="0">
                <a:solidFill>
                  <a:srgbClr val="000000"/>
                </a:solidFill>
                <a:latin typeface="Roboto Italics"/>
              </a:rPr>
              <a:t>, </a:t>
            </a:r>
            <a:r>
              <a:rPr lang="en-US" sz="2500" dirty="0" err="1">
                <a:solidFill>
                  <a:srgbClr val="000000"/>
                </a:solidFill>
                <a:latin typeface="Roboto Italics"/>
              </a:rPr>
              <a:t>объем</a:t>
            </a:r>
            <a:r>
              <a:rPr lang="en-US" sz="2500" dirty="0">
                <a:solidFill>
                  <a:srgbClr val="000000"/>
                </a:solidFill>
                <a:latin typeface="Roboto Italics"/>
              </a:rPr>
              <a:t> и </a:t>
            </a:r>
            <a:r>
              <a:rPr lang="en-US" sz="2500" dirty="0" err="1">
                <a:solidFill>
                  <a:srgbClr val="000000"/>
                </a:solidFill>
                <a:latin typeface="Roboto Italics"/>
              </a:rPr>
              <a:t>источник</a:t>
            </a:r>
            <a:r>
              <a:rPr lang="en-US" sz="2500" dirty="0">
                <a:solidFill>
                  <a:srgbClr val="000000"/>
                </a:solidFill>
                <a:latin typeface="Roboto Italics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Roboto Italics"/>
              </a:rPr>
              <a:t>финансирования</a:t>
            </a:r>
            <a:r>
              <a:rPr lang="en-US" sz="2500" dirty="0">
                <a:solidFill>
                  <a:srgbClr val="000000"/>
                </a:solidFill>
                <a:latin typeface="Roboto Italics"/>
              </a:rPr>
              <a:t>, </a:t>
            </a:r>
            <a:r>
              <a:rPr lang="en-US" sz="2500" dirty="0" err="1">
                <a:solidFill>
                  <a:srgbClr val="000000"/>
                </a:solidFill>
                <a:latin typeface="Roboto Italics"/>
              </a:rPr>
              <a:t>достигнутые</a:t>
            </a:r>
            <a:r>
              <a:rPr lang="en-US" sz="2500" dirty="0">
                <a:solidFill>
                  <a:srgbClr val="000000"/>
                </a:solidFill>
                <a:latin typeface="Roboto Italics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Roboto Italics"/>
              </a:rPr>
              <a:t>результаты</a:t>
            </a:r>
            <a:r>
              <a:rPr lang="en-US" sz="2500" dirty="0">
                <a:solidFill>
                  <a:srgbClr val="000000"/>
                </a:solidFill>
                <a:latin typeface="Roboto Italics"/>
              </a:rPr>
              <a:t>, ссылки на публикации)</a:t>
            </a:r>
          </a:p>
          <a:p>
            <a:pPr>
              <a:lnSpc>
                <a:spcPts val="3500"/>
              </a:lnSpc>
            </a:pPr>
            <a:r>
              <a:rPr lang="en-US" sz="2500" dirty="0">
                <a:solidFill>
                  <a:srgbClr val="000000"/>
                </a:solidFill>
                <a:latin typeface="Roboto"/>
              </a:rPr>
              <a:t> </a:t>
            </a:r>
          </a:p>
          <a:p>
            <a:pPr marL="539751" lvl="1" indent="-269876">
              <a:lnSpc>
                <a:spcPts val="3500"/>
              </a:lnSpc>
              <a:buFont typeface="Arial"/>
              <a:buChar char="•"/>
            </a:pPr>
            <a:r>
              <a:rPr lang="en-US" sz="2500" dirty="0">
                <a:solidFill>
                  <a:srgbClr val="000000"/>
                </a:solidFill>
                <a:latin typeface="Roboto Bold"/>
              </a:rPr>
              <a:t>Имеющие в организации материально-технические </a:t>
            </a:r>
            <a:r>
              <a:rPr lang="en-US" sz="2500" dirty="0" err="1">
                <a:solidFill>
                  <a:srgbClr val="000000"/>
                </a:solidFill>
                <a:latin typeface="Roboto Bold"/>
              </a:rPr>
              <a:t>ресурсы</a:t>
            </a:r>
            <a:endParaRPr lang="en-US" sz="2500" dirty="0">
              <a:solidFill>
                <a:srgbClr val="000000"/>
              </a:solidFill>
              <a:latin typeface="Roboto Bold"/>
            </a:endParaRPr>
          </a:p>
          <a:p>
            <a:pPr algn="l">
              <a:lnSpc>
                <a:spcPts val="3500"/>
              </a:lnSpc>
            </a:pPr>
            <a:r>
              <a:rPr lang="en-US" sz="2500" dirty="0">
                <a:solidFill>
                  <a:srgbClr val="000000"/>
                </a:solidFill>
                <a:latin typeface="Roboto Italics"/>
              </a:rPr>
              <a:t>В данном </a:t>
            </a:r>
            <a:r>
              <a:rPr lang="en-US" sz="2500" dirty="0" err="1" smtClean="0">
                <a:solidFill>
                  <a:srgbClr val="000000"/>
                </a:solidFill>
                <a:latin typeface="Roboto Italics"/>
              </a:rPr>
              <a:t>пол</a:t>
            </a:r>
            <a:r>
              <a:rPr lang="ru-RU" sz="2500" dirty="0" smtClean="0">
                <a:solidFill>
                  <a:srgbClr val="000000"/>
                </a:solidFill>
                <a:latin typeface="Roboto Italics"/>
              </a:rPr>
              <a:t>е</a:t>
            </a:r>
            <a:r>
              <a:rPr lang="en-US" sz="2500" dirty="0" smtClean="0">
                <a:solidFill>
                  <a:srgbClr val="000000"/>
                </a:solidFill>
                <a:latin typeface="Roboto Italics"/>
              </a:rPr>
              <a:t> </a:t>
            </a:r>
            <a:r>
              <a:rPr lang="en-US" sz="2500" dirty="0">
                <a:solidFill>
                  <a:srgbClr val="000000"/>
                </a:solidFill>
                <a:latin typeface="Roboto Italics"/>
              </a:rPr>
              <a:t>можно указать помещения, транспортные средства,  оборудование, интеллектуальные права, иные </a:t>
            </a:r>
            <a:r>
              <a:rPr lang="en-US" sz="2500" dirty="0" err="1">
                <a:solidFill>
                  <a:srgbClr val="000000"/>
                </a:solidFill>
                <a:latin typeface="Roboto Italics"/>
              </a:rPr>
              <a:t>ресурсы</a:t>
            </a:r>
            <a:r>
              <a:rPr lang="en-US" sz="2500" dirty="0">
                <a:solidFill>
                  <a:srgbClr val="000000"/>
                </a:solidFill>
                <a:latin typeface="Roboto Italics"/>
              </a:rPr>
              <a:t>. </a:t>
            </a:r>
          </a:p>
          <a:p>
            <a:pPr algn="just">
              <a:lnSpc>
                <a:spcPts val="3500"/>
              </a:lnSpc>
            </a:pPr>
            <a:endParaRPr lang="en-US" sz="2500" dirty="0">
              <a:solidFill>
                <a:srgbClr val="000000"/>
              </a:solidFill>
              <a:latin typeface="Roboto Italics"/>
            </a:endParaRPr>
          </a:p>
          <a:p>
            <a:pPr marL="539751" lvl="1" indent="-269876" algn="just">
              <a:lnSpc>
                <a:spcPts val="3500"/>
              </a:lnSpc>
              <a:buFont typeface="Arial"/>
              <a:buChar char="•"/>
            </a:pPr>
            <a:r>
              <a:rPr lang="en-US" sz="2500" dirty="0">
                <a:solidFill>
                  <a:srgbClr val="000000"/>
                </a:solidFill>
                <a:latin typeface="Roboto Bold"/>
              </a:rPr>
              <a:t>Публикации в СМИ</a:t>
            </a:r>
          </a:p>
          <a:p>
            <a:pPr algn="just">
              <a:lnSpc>
                <a:spcPts val="3500"/>
              </a:lnSpc>
            </a:pPr>
            <a:r>
              <a:rPr lang="en-US" sz="2500" dirty="0">
                <a:solidFill>
                  <a:srgbClr val="000000"/>
                </a:solidFill>
                <a:latin typeface="Roboto"/>
              </a:rPr>
              <a:t>Можно указать ссылки на электронные публикации о деятельности организации либо данные о публикации в печатных СМИ. </a:t>
            </a:r>
          </a:p>
          <a:p>
            <a:pPr algn="just">
              <a:lnSpc>
                <a:spcPts val="3500"/>
              </a:lnSpc>
            </a:pPr>
            <a:endParaRPr lang="en-US" sz="2500" dirty="0">
              <a:solidFill>
                <a:srgbClr val="000000"/>
              </a:solidFill>
              <a:latin typeface="Roboto"/>
            </a:endParaRPr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237059" y="2505725"/>
            <a:ext cx="3985240" cy="3985224"/>
            <a:chOff x="0" y="0"/>
            <a:chExt cx="6350000" cy="63499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24906" r="-24906"/>
              </a:stretch>
            </a:blipFill>
          </p:spPr>
        </p:sp>
      </p:grpSp>
      <p:sp>
        <p:nvSpPr>
          <p:cNvPr id="5" name="TextBox 5"/>
          <p:cNvSpPr txBox="1"/>
          <p:nvPr/>
        </p:nvSpPr>
        <p:spPr>
          <a:xfrm>
            <a:off x="127121" y="247256"/>
            <a:ext cx="16613899" cy="944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7560"/>
              </a:lnSpc>
              <a:spcBef>
                <a:spcPct val="0"/>
              </a:spcBef>
            </a:pPr>
            <a:r>
              <a:rPr lang="en-US" sz="6000" dirty="0">
                <a:solidFill>
                  <a:srgbClr val="050607"/>
                </a:solidFill>
                <a:latin typeface="Roboto" panose="020B0604020202020204" charset="0"/>
                <a:ea typeface="Roboto" panose="020B0604020202020204" charset="0"/>
              </a:rPr>
              <a:t>IV РАЗДЕЛ «ОРГАНИЗАЦИЯ ЗАЯВИТЕЛЬ»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B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047057" y="1529426"/>
            <a:ext cx="13597020" cy="1118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0"/>
              </a:lnSpc>
            </a:pPr>
            <a:r>
              <a:rPr lang="en-US" sz="3200" dirty="0">
                <a:solidFill>
                  <a:srgbClr val="000000"/>
                </a:solidFill>
                <a:latin typeface="Roboto"/>
              </a:rPr>
              <a:t>Мероприятия - </a:t>
            </a:r>
            <a:r>
              <a:rPr lang="en-US" sz="3200" dirty="0" err="1">
                <a:solidFill>
                  <a:srgbClr val="000000"/>
                </a:solidFill>
                <a:latin typeface="Roboto"/>
              </a:rPr>
              <a:t>это</a:t>
            </a:r>
            <a:r>
              <a:rPr lang="en-US" sz="32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Roboto"/>
              </a:rPr>
              <a:t>инструмент</a:t>
            </a:r>
            <a:r>
              <a:rPr lang="en-US" sz="32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Roboto"/>
              </a:rPr>
              <a:t>для</a:t>
            </a:r>
            <a:r>
              <a:rPr lang="en-US" sz="32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Roboto"/>
              </a:rPr>
              <a:t>решения</a:t>
            </a:r>
            <a:r>
              <a:rPr lang="en-US" sz="32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Roboto"/>
              </a:rPr>
              <a:t>задач</a:t>
            </a:r>
            <a:r>
              <a:rPr lang="en-US" sz="3200" dirty="0">
                <a:solidFill>
                  <a:srgbClr val="000000"/>
                </a:solidFill>
                <a:latin typeface="Roboto"/>
              </a:rPr>
              <a:t> </a:t>
            </a:r>
          </a:p>
          <a:p>
            <a:pPr algn="just">
              <a:lnSpc>
                <a:spcPts val="4480"/>
              </a:lnSpc>
            </a:pPr>
            <a:endParaRPr lang="en-US" sz="3200" dirty="0">
              <a:solidFill>
                <a:srgbClr val="000000"/>
              </a:solidFill>
              <a:latin typeface="Roboto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1028700" y="215845"/>
            <a:ext cx="16613899" cy="944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7560"/>
              </a:lnSpc>
              <a:spcBef>
                <a:spcPct val="0"/>
              </a:spcBef>
            </a:pPr>
            <a:r>
              <a:rPr lang="en-US" sz="6000" dirty="0">
                <a:solidFill>
                  <a:srgbClr val="050607"/>
                </a:solidFill>
                <a:latin typeface="Roboto" panose="020B0604020202020204" charset="0"/>
                <a:ea typeface="Roboto" panose="020B0604020202020204" charset="0"/>
              </a:rPr>
              <a:t>V РАЗДЕЛ «КАЛЕНДАРНЫЙ ПЛАН»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048230" y="2923211"/>
            <a:ext cx="1782567" cy="255982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666683" y="3150870"/>
            <a:ext cx="2509649" cy="2491002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397196" y="6286500"/>
            <a:ext cx="2245370" cy="1059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59"/>
              </a:lnSpc>
            </a:pPr>
            <a:r>
              <a:rPr lang="en-US" sz="3000" dirty="0">
                <a:solidFill>
                  <a:srgbClr val="000000"/>
                </a:solidFill>
                <a:latin typeface="Roboto"/>
              </a:rPr>
              <a:t>Время </a:t>
            </a:r>
          </a:p>
          <a:p>
            <a:pPr algn="ctr">
              <a:lnSpc>
                <a:spcPts val="4260"/>
              </a:lnSpc>
              <a:spcBef>
                <a:spcPct val="0"/>
              </a:spcBef>
            </a:pPr>
            <a:r>
              <a:rPr lang="en-US" sz="3000" dirty="0">
                <a:solidFill>
                  <a:srgbClr val="000000"/>
                </a:solidFill>
                <a:latin typeface="Roboto"/>
              </a:rPr>
              <a:t>проведения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903803" y="6278212"/>
            <a:ext cx="4071420" cy="11028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59"/>
              </a:lnSpc>
              <a:spcBef>
                <a:spcPct val="0"/>
              </a:spcBef>
            </a:pPr>
            <a:r>
              <a:rPr lang="en-US" sz="3000" dirty="0" err="1">
                <a:solidFill>
                  <a:srgbClr val="000000"/>
                </a:solidFill>
                <a:latin typeface="Roboto"/>
              </a:rPr>
              <a:t>Место</a:t>
            </a:r>
            <a:r>
              <a:rPr lang="en-US" sz="3000" dirty="0">
                <a:solidFill>
                  <a:srgbClr val="000000"/>
                </a:solidFill>
                <a:latin typeface="Roboto"/>
              </a:rPr>
              <a:t> </a:t>
            </a:r>
          </a:p>
          <a:p>
            <a:pPr algn="ctr">
              <a:lnSpc>
                <a:spcPts val="4259"/>
              </a:lnSpc>
              <a:spcBef>
                <a:spcPct val="0"/>
              </a:spcBef>
            </a:pPr>
            <a:r>
              <a:rPr lang="en-US" sz="3000" dirty="0">
                <a:solidFill>
                  <a:srgbClr val="000000"/>
                </a:solidFill>
                <a:latin typeface="Roboto"/>
              </a:rPr>
              <a:t>проведения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3335000" y="6264657"/>
            <a:ext cx="3677109" cy="11028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59"/>
              </a:lnSpc>
            </a:pPr>
            <a:r>
              <a:rPr lang="en-US" sz="3000" dirty="0">
                <a:solidFill>
                  <a:srgbClr val="000000"/>
                </a:solidFill>
                <a:latin typeface="Roboto"/>
              </a:rPr>
              <a:t>Ожидаемый</a:t>
            </a:r>
          </a:p>
          <a:p>
            <a:pPr algn="ctr">
              <a:lnSpc>
                <a:spcPts val="4259"/>
              </a:lnSpc>
              <a:spcBef>
                <a:spcPct val="0"/>
              </a:spcBef>
            </a:pPr>
            <a:r>
              <a:rPr lang="en-US" sz="3000" dirty="0">
                <a:solidFill>
                  <a:srgbClr val="000000"/>
                </a:solidFill>
                <a:latin typeface="Roboto"/>
              </a:rPr>
              <a:t> результат 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991" y="3016996"/>
            <a:ext cx="3037781" cy="30377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B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361816" y="8306739"/>
            <a:ext cx="1897484" cy="1061551"/>
            <a:chOff x="0" y="0"/>
            <a:chExt cx="726425" cy="406400"/>
          </a:xfrm>
        </p:grpSpPr>
        <p:sp>
          <p:nvSpPr>
            <p:cNvPr id="3" name="Freeform 3"/>
            <p:cNvSpPr/>
            <p:nvPr/>
          </p:nvSpPr>
          <p:spPr>
            <a:xfrm>
              <a:off x="17780" y="22860"/>
              <a:ext cx="701026" cy="360680"/>
            </a:xfrm>
            <a:custGeom>
              <a:avLst/>
              <a:gdLst/>
              <a:ahLst/>
              <a:cxnLst/>
              <a:rect l="l" t="t" r="r" b="b"/>
              <a:pathLst>
                <a:path w="701026" h="360680">
                  <a:moveTo>
                    <a:pt x="701026" y="180340"/>
                  </a:moveTo>
                  <a:cubicBezTo>
                    <a:pt x="701026" y="81280"/>
                    <a:pt x="621016" y="0"/>
                    <a:pt x="520686" y="0"/>
                  </a:cubicBezTo>
                  <a:lnTo>
                    <a:pt x="172720" y="0"/>
                  </a:lnTo>
                  <a:lnTo>
                    <a:pt x="172720" y="1270"/>
                  </a:lnTo>
                  <a:cubicBezTo>
                    <a:pt x="76200" y="5080"/>
                    <a:pt x="0" y="83820"/>
                    <a:pt x="0" y="180340"/>
                  </a:cubicBezTo>
                  <a:cubicBezTo>
                    <a:pt x="0" y="276860"/>
                    <a:pt x="77470" y="355600"/>
                    <a:pt x="172720" y="359410"/>
                  </a:cubicBezTo>
                  <a:lnTo>
                    <a:pt x="172720" y="360680"/>
                  </a:lnTo>
                  <a:lnTo>
                    <a:pt x="520685" y="360680"/>
                  </a:lnTo>
                  <a:cubicBezTo>
                    <a:pt x="619745" y="360680"/>
                    <a:pt x="701025" y="279400"/>
                    <a:pt x="701025" y="180340"/>
                  </a:cubicBezTo>
                  <a:close/>
                </a:path>
              </a:pathLst>
            </a:custGeom>
            <a:solidFill>
              <a:srgbClr val="454699">
                <a:alpha val="7843"/>
              </a:srgbClr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6358183" y="8449615"/>
            <a:ext cx="775800" cy="775800"/>
            <a:chOff x="0" y="0"/>
            <a:chExt cx="1034400" cy="1034400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034400" cy="10344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53923" y="153923"/>
              <a:ext cx="726554" cy="726554"/>
            </a:xfrm>
            <a:prstGeom prst="rect">
              <a:avLst/>
            </a:prstGeom>
          </p:spPr>
        </p:pic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0800000" flipH="1">
            <a:off x="13772918" y="0"/>
            <a:ext cx="5401413" cy="540141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0800000">
            <a:off x="1028700" y="9225415"/>
            <a:ext cx="2123171" cy="106158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655337" y="1576223"/>
            <a:ext cx="11301259" cy="327736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/>
          <a:srcRect b="14019"/>
          <a:stretch>
            <a:fillRect/>
          </a:stretch>
        </p:blipFill>
        <p:spPr>
          <a:xfrm>
            <a:off x="4060557" y="5143500"/>
            <a:ext cx="11301259" cy="5016357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12621654" y="2989298"/>
            <a:ext cx="5831259" cy="4451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691"/>
              </a:lnSpc>
            </a:pPr>
            <a:endParaRPr/>
          </a:p>
        </p:txBody>
      </p:sp>
      <p:sp>
        <p:nvSpPr>
          <p:cNvPr id="12" name="TextBox 12"/>
          <p:cNvSpPr txBox="1"/>
          <p:nvPr/>
        </p:nvSpPr>
        <p:spPr>
          <a:xfrm>
            <a:off x="1028700" y="215845"/>
            <a:ext cx="15597104" cy="944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7560"/>
              </a:lnSpc>
              <a:spcBef>
                <a:spcPct val="0"/>
              </a:spcBef>
            </a:pPr>
            <a:r>
              <a:rPr lang="en-US" sz="6000" dirty="0">
                <a:solidFill>
                  <a:srgbClr val="050607"/>
                </a:solidFill>
                <a:latin typeface="Roboto" panose="020B0604020202020204" charset="0"/>
                <a:ea typeface="Roboto" panose="020B0604020202020204" charset="0"/>
              </a:rPr>
              <a:t>V РАЗДЕЛ «КАЛЕНДАРНЫЙ ПЛАН»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B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361816" y="8306739"/>
            <a:ext cx="1897484" cy="1061551"/>
            <a:chOff x="0" y="0"/>
            <a:chExt cx="726425" cy="406400"/>
          </a:xfrm>
        </p:grpSpPr>
        <p:sp>
          <p:nvSpPr>
            <p:cNvPr id="3" name="Freeform 3"/>
            <p:cNvSpPr/>
            <p:nvPr/>
          </p:nvSpPr>
          <p:spPr>
            <a:xfrm>
              <a:off x="17780" y="22860"/>
              <a:ext cx="701026" cy="360680"/>
            </a:xfrm>
            <a:custGeom>
              <a:avLst/>
              <a:gdLst/>
              <a:ahLst/>
              <a:cxnLst/>
              <a:rect l="l" t="t" r="r" b="b"/>
              <a:pathLst>
                <a:path w="701026" h="360680">
                  <a:moveTo>
                    <a:pt x="701026" y="180340"/>
                  </a:moveTo>
                  <a:cubicBezTo>
                    <a:pt x="701026" y="81280"/>
                    <a:pt x="621016" y="0"/>
                    <a:pt x="520686" y="0"/>
                  </a:cubicBezTo>
                  <a:lnTo>
                    <a:pt x="172720" y="0"/>
                  </a:lnTo>
                  <a:lnTo>
                    <a:pt x="172720" y="1270"/>
                  </a:lnTo>
                  <a:cubicBezTo>
                    <a:pt x="76200" y="5080"/>
                    <a:pt x="0" y="83820"/>
                    <a:pt x="0" y="180340"/>
                  </a:cubicBezTo>
                  <a:cubicBezTo>
                    <a:pt x="0" y="276860"/>
                    <a:pt x="77470" y="355600"/>
                    <a:pt x="172720" y="359410"/>
                  </a:cubicBezTo>
                  <a:lnTo>
                    <a:pt x="172720" y="360680"/>
                  </a:lnTo>
                  <a:lnTo>
                    <a:pt x="520685" y="360680"/>
                  </a:lnTo>
                  <a:cubicBezTo>
                    <a:pt x="619745" y="360680"/>
                    <a:pt x="701025" y="279400"/>
                    <a:pt x="701025" y="180340"/>
                  </a:cubicBezTo>
                  <a:close/>
                </a:path>
              </a:pathLst>
            </a:custGeom>
            <a:solidFill>
              <a:srgbClr val="454699">
                <a:alpha val="7843"/>
              </a:srgbClr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6358183" y="8449615"/>
            <a:ext cx="775800" cy="775800"/>
            <a:chOff x="0" y="0"/>
            <a:chExt cx="1034400" cy="1034400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034400" cy="10344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53923" y="153923"/>
              <a:ext cx="726554" cy="726554"/>
            </a:xfrm>
            <a:prstGeom prst="rect">
              <a:avLst/>
            </a:prstGeom>
          </p:spPr>
        </p:pic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0800000" flipH="1">
            <a:off x="12886587" y="-31173"/>
            <a:ext cx="5401413" cy="5401413"/>
          </a:xfrm>
          <a:prstGeom prst="rect">
            <a:avLst/>
          </a:prstGeom>
        </p:spPr>
      </p:pic>
      <p:grpSp>
        <p:nvGrpSpPr>
          <p:cNvPr id="13" name="Group 13"/>
          <p:cNvGrpSpPr/>
          <p:nvPr/>
        </p:nvGrpSpPr>
        <p:grpSpPr>
          <a:xfrm>
            <a:off x="1028700" y="1994874"/>
            <a:ext cx="1061585" cy="1090623"/>
            <a:chOff x="0" y="0"/>
            <a:chExt cx="1415447" cy="1454164"/>
          </a:xfrm>
        </p:grpSpPr>
        <p:sp>
          <p:nvSpPr>
            <p:cNvPr id="14" name="TextBox 14"/>
            <p:cNvSpPr txBox="1"/>
            <p:nvPr/>
          </p:nvSpPr>
          <p:spPr>
            <a:xfrm>
              <a:off x="691764" y="1425009"/>
              <a:ext cx="31919" cy="291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5"/>
                </a:lnSpc>
              </a:pPr>
              <a:r>
                <a:rPr lang="en-US" sz="100">
                  <a:solidFill>
                    <a:srgbClr val="FDD6AB">
                      <a:alpha val="81961"/>
                    </a:srgbClr>
                  </a:solidFill>
                  <a:latin typeface="Arimo"/>
                </a:rPr>
                <a:t>Item 1</a:t>
              </a:r>
            </a:p>
            <a:p>
              <a:pPr algn="ctr">
                <a:lnSpc>
                  <a:spcPts val="95"/>
                </a:lnSpc>
              </a:pPr>
              <a:r>
                <a:rPr lang="en-US" sz="100">
                  <a:solidFill>
                    <a:srgbClr val="FDD6AB">
                      <a:alpha val="81961"/>
                    </a:srgbClr>
                  </a:solidFill>
                  <a:latin typeface="Arimo"/>
                </a:rPr>
                <a:t>100%</a:t>
              </a:r>
            </a:p>
          </p:txBody>
        </p:sp>
        <p:grpSp>
          <p:nvGrpSpPr>
            <p:cNvPr id="15" name="Group 15"/>
            <p:cNvGrpSpPr>
              <a:grpSpLocks noChangeAspect="1"/>
            </p:cNvGrpSpPr>
            <p:nvPr/>
          </p:nvGrpSpPr>
          <p:grpSpPr>
            <a:xfrm>
              <a:off x="0" y="0"/>
              <a:ext cx="1415447" cy="1415447"/>
              <a:chOff x="0" y="0"/>
              <a:chExt cx="2540000" cy="25400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-53" y="0"/>
                <a:ext cx="2540070" cy="2540035"/>
              </a:xfrm>
              <a:custGeom>
                <a:avLst/>
                <a:gdLst/>
                <a:ahLst/>
                <a:cxnLst/>
                <a:rect l="l" t="t" r="r" b="b"/>
                <a:pathLst>
                  <a:path w="2540070" h="2540035">
                    <a:moveTo>
                      <a:pt x="1270053" y="0"/>
                    </a:moveTo>
                    <a:cubicBezTo>
                      <a:pt x="1971442" y="0"/>
                      <a:pt x="2540035" y="568579"/>
                      <a:pt x="2540053" y="1269968"/>
                    </a:cubicBezTo>
                    <a:cubicBezTo>
                      <a:pt x="2540070" y="1971358"/>
                      <a:pt x="1971506" y="2539965"/>
                      <a:pt x="1270116" y="2540000"/>
                    </a:cubicBezTo>
                    <a:cubicBezTo>
                      <a:pt x="568727" y="2540035"/>
                      <a:pt x="106" y="1971485"/>
                      <a:pt x="53" y="1270095"/>
                    </a:cubicBezTo>
                    <a:cubicBezTo>
                      <a:pt x="0" y="568706"/>
                      <a:pt x="568537" y="70"/>
                      <a:pt x="1269926" y="0"/>
                    </a:cubicBezTo>
                    <a:lnTo>
                      <a:pt x="1270053" y="1270000"/>
                    </a:lnTo>
                    <a:close/>
                  </a:path>
                </a:pathLst>
              </a:custGeom>
              <a:solidFill>
                <a:srgbClr val="336699">
                  <a:alpha val="81961"/>
                </a:srgbClr>
              </a:solidFill>
            </p:spPr>
          </p:sp>
          <p:sp>
            <p:nvSpPr>
              <p:cNvPr id="17" name="Freeform 17"/>
              <p:cNvSpPr/>
              <p:nvPr/>
            </p:nvSpPr>
            <p:spPr>
              <a:xfrm>
                <a:off x="1270000" y="0"/>
                <a:ext cx="127" cy="1270000"/>
              </a:xfrm>
              <a:custGeom>
                <a:avLst/>
                <a:gdLst/>
                <a:ahLst/>
                <a:cxnLst/>
                <a:rect l="l" t="t" r="r" b="b"/>
                <a:pathLst>
                  <a:path w="127" h="1270000">
                    <a:moveTo>
                      <a:pt x="0" y="0"/>
                    </a:moveTo>
                    <a:cubicBezTo>
                      <a:pt x="42" y="0"/>
                      <a:pt x="85" y="0"/>
                      <a:pt x="127" y="0"/>
                    </a:cubicBezTo>
                    <a:lnTo>
                      <a:pt x="0" y="1270000"/>
                    </a:lnTo>
                    <a:close/>
                  </a:path>
                </a:pathLst>
              </a:custGeom>
              <a:solidFill>
                <a:srgbClr val="7382B4">
                  <a:alpha val="81961"/>
                </a:srgbClr>
              </a:solidFill>
            </p:spPr>
          </p:sp>
        </p:grpSp>
      </p:grpSp>
      <p:sp>
        <p:nvSpPr>
          <p:cNvPr id="18" name="TextBox 18"/>
          <p:cNvSpPr txBox="1"/>
          <p:nvPr/>
        </p:nvSpPr>
        <p:spPr>
          <a:xfrm>
            <a:off x="2502807" y="2054390"/>
            <a:ext cx="9536793" cy="9746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3779"/>
              </a:lnSpc>
              <a:spcBef>
                <a:spcPct val="0"/>
              </a:spcBef>
            </a:pPr>
            <a:r>
              <a:rPr lang="en-US" sz="2999" dirty="0" err="1">
                <a:solidFill>
                  <a:srgbClr val="050607"/>
                </a:solidFill>
                <a:latin typeface="Roboto" panose="020B0604020202020204" charset="0"/>
                <a:ea typeface="Roboto" panose="020B0604020202020204" charset="0"/>
              </a:rPr>
              <a:t>Детализация</a:t>
            </a:r>
            <a:r>
              <a:rPr lang="en-US" sz="2999" dirty="0">
                <a:solidFill>
                  <a:srgbClr val="050607"/>
                </a:solidFill>
                <a:latin typeface="Roboto" panose="020B0604020202020204" charset="0"/>
                <a:ea typeface="Roboto" panose="020B0604020202020204" charset="0"/>
              </a:rPr>
              <a:t> </a:t>
            </a:r>
            <a:r>
              <a:rPr lang="en-US" sz="2999" dirty="0" err="1">
                <a:solidFill>
                  <a:srgbClr val="050607"/>
                </a:solidFill>
                <a:latin typeface="Roboto" panose="020B0604020202020204" charset="0"/>
                <a:ea typeface="Roboto" panose="020B0604020202020204" charset="0"/>
              </a:rPr>
              <a:t>описания</a:t>
            </a:r>
            <a:r>
              <a:rPr lang="en-US" sz="2999" dirty="0">
                <a:solidFill>
                  <a:srgbClr val="050607"/>
                </a:solidFill>
                <a:latin typeface="Roboto" panose="020B0604020202020204" charset="0"/>
                <a:ea typeface="Roboto" panose="020B0604020202020204" charset="0"/>
              </a:rPr>
              <a:t> мероприятий </a:t>
            </a:r>
            <a:r>
              <a:rPr lang="en-US" sz="2999" dirty="0" err="1">
                <a:solidFill>
                  <a:srgbClr val="050607"/>
                </a:solidFill>
                <a:latin typeface="Roboto" panose="020B0604020202020204" charset="0"/>
                <a:ea typeface="Roboto" panose="020B0604020202020204" charset="0"/>
              </a:rPr>
              <a:t>позволяют</a:t>
            </a:r>
            <a:r>
              <a:rPr lang="en-US" sz="2999" dirty="0">
                <a:solidFill>
                  <a:srgbClr val="050607"/>
                </a:solidFill>
                <a:latin typeface="Roboto" panose="020B0604020202020204" charset="0"/>
                <a:ea typeface="Roboto" panose="020B0604020202020204" charset="0"/>
              </a:rPr>
              <a:t> </a:t>
            </a:r>
            <a:r>
              <a:rPr lang="en-US" sz="2999" dirty="0" err="1">
                <a:solidFill>
                  <a:srgbClr val="050607"/>
                </a:solidFill>
                <a:latin typeface="Roboto" panose="020B0604020202020204" charset="0"/>
                <a:ea typeface="Roboto" panose="020B0604020202020204" charset="0"/>
              </a:rPr>
              <a:t>понять</a:t>
            </a:r>
            <a:r>
              <a:rPr lang="en-US" sz="2999" dirty="0">
                <a:solidFill>
                  <a:srgbClr val="050607"/>
                </a:solidFill>
                <a:latin typeface="Roboto" panose="020B0604020202020204" charset="0"/>
                <a:ea typeface="Roboto" panose="020B0604020202020204" charset="0"/>
              </a:rPr>
              <a:t> </a:t>
            </a:r>
            <a:r>
              <a:rPr lang="en-US" sz="2999" dirty="0" err="1">
                <a:solidFill>
                  <a:srgbClr val="050607"/>
                </a:solidFill>
                <a:latin typeface="Roboto" panose="020B0604020202020204" charset="0"/>
                <a:ea typeface="Roboto" panose="020B0604020202020204" charset="0"/>
              </a:rPr>
              <a:t>их</a:t>
            </a:r>
            <a:r>
              <a:rPr lang="en-US" sz="2999" dirty="0">
                <a:solidFill>
                  <a:srgbClr val="050607"/>
                </a:solidFill>
                <a:latin typeface="Roboto" panose="020B0604020202020204" charset="0"/>
                <a:ea typeface="Roboto" panose="020B0604020202020204" charset="0"/>
              </a:rPr>
              <a:t> </a:t>
            </a:r>
            <a:r>
              <a:rPr lang="en-US" sz="2999" dirty="0" err="1">
                <a:solidFill>
                  <a:srgbClr val="050607"/>
                </a:solidFill>
                <a:latin typeface="Roboto" panose="020B0604020202020204" charset="0"/>
                <a:ea typeface="Roboto" panose="020B0604020202020204" charset="0"/>
              </a:rPr>
              <a:t>содержание</a:t>
            </a:r>
            <a:endParaRPr lang="en-US" sz="2999" dirty="0">
              <a:solidFill>
                <a:srgbClr val="050607"/>
              </a:solidFill>
              <a:latin typeface="Roboto" panose="020B0604020202020204" charset="0"/>
              <a:ea typeface="Roboto" panose="020B0604020202020204" charset="0"/>
            </a:endParaRPr>
          </a:p>
        </p:txBody>
      </p:sp>
      <p:pic>
        <p:nvPicPr>
          <p:cNvPr id="19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0800000">
            <a:off x="212017" y="9368290"/>
            <a:ext cx="2123171" cy="1061585"/>
          </a:xfrm>
          <a:prstGeom prst="rect">
            <a:avLst/>
          </a:prstGeom>
        </p:spPr>
      </p:pic>
      <p:grpSp>
        <p:nvGrpSpPr>
          <p:cNvPr id="20" name="Group 20"/>
          <p:cNvGrpSpPr/>
          <p:nvPr/>
        </p:nvGrpSpPr>
        <p:grpSpPr>
          <a:xfrm>
            <a:off x="1028700" y="3693096"/>
            <a:ext cx="1061585" cy="1090623"/>
            <a:chOff x="0" y="0"/>
            <a:chExt cx="1415447" cy="1454164"/>
          </a:xfrm>
        </p:grpSpPr>
        <p:sp>
          <p:nvSpPr>
            <p:cNvPr id="21" name="TextBox 21"/>
            <p:cNvSpPr txBox="1"/>
            <p:nvPr/>
          </p:nvSpPr>
          <p:spPr>
            <a:xfrm>
              <a:off x="691764" y="1425009"/>
              <a:ext cx="31919" cy="291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5"/>
                </a:lnSpc>
              </a:pPr>
              <a:r>
                <a:rPr lang="en-US" sz="100">
                  <a:solidFill>
                    <a:srgbClr val="FDD6AB">
                      <a:alpha val="81961"/>
                    </a:srgbClr>
                  </a:solidFill>
                  <a:latin typeface="Arimo"/>
                </a:rPr>
                <a:t>Item 1</a:t>
              </a:r>
            </a:p>
            <a:p>
              <a:pPr algn="ctr">
                <a:lnSpc>
                  <a:spcPts val="95"/>
                </a:lnSpc>
              </a:pPr>
              <a:r>
                <a:rPr lang="en-US" sz="100">
                  <a:solidFill>
                    <a:srgbClr val="FDD6AB">
                      <a:alpha val="81961"/>
                    </a:srgbClr>
                  </a:solidFill>
                  <a:latin typeface="Arimo"/>
                </a:rPr>
                <a:t>100%</a:t>
              </a:r>
            </a:p>
          </p:txBody>
        </p:sp>
        <p:grpSp>
          <p:nvGrpSpPr>
            <p:cNvPr id="22" name="Group 22"/>
            <p:cNvGrpSpPr>
              <a:grpSpLocks noChangeAspect="1"/>
            </p:cNvGrpSpPr>
            <p:nvPr/>
          </p:nvGrpSpPr>
          <p:grpSpPr>
            <a:xfrm>
              <a:off x="0" y="0"/>
              <a:ext cx="1415447" cy="1415447"/>
              <a:chOff x="0" y="0"/>
              <a:chExt cx="2540000" cy="254000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-53" y="0"/>
                <a:ext cx="2540070" cy="2540035"/>
              </a:xfrm>
              <a:custGeom>
                <a:avLst/>
                <a:gdLst/>
                <a:ahLst/>
                <a:cxnLst/>
                <a:rect l="l" t="t" r="r" b="b"/>
                <a:pathLst>
                  <a:path w="2540070" h="2540035">
                    <a:moveTo>
                      <a:pt x="1270053" y="0"/>
                    </a:moveTo>
                    <a:cubicBezTo>
                      <a:pt x="1971442" y="0"/>
                      <a:pt x="2540035" y="568579"/>
                      <a:pt x="2540053" y="1269968"/>
                    </a:cubicBezTo>
                    <a:cubicBezTo>
                      <a:pt x="2540070" y="1971358"/>
                      <a:pt x="1971506" y="2539965"/>
                      <a:pt x="1270116" y="2540000"/>
                    </a:cubicBezTo>
                    <a:cubicBezTo>
                      <a:pt x="568727" y="2540035"/>
                      <a:pt x="106" y="1971485"/>
                      <a:pt x="53" y="1270095"/>
                    </a:cubicBezTo>
                    <a:cubicBezTo>
                      <a:pt x="0" y="568706"/>
                      <a:pt x="568537" y="70"/>
                      <a:pt x="1269926" y="0"/>
                    </a:cubicBezTo>
                    <a:lnTo>
                      <a:pt x="1270053" y="1270000"/>
                    </a:lnTo>
                    <a:close/>
                  </a:path>
                </a:pathLst>
              </a:custGeom>
              <a:solidFill>
                <a:srgbClr val="336699">
                  <a:alpha val="81961"/>
                </a:srgbClr>
              </a:solidFill>
            </p:spPr>
          </p:sp>
          <p:sp>
            <p:nvSpPr>
              <p:cNvPr id="24" name="Freeform 24"/>
              <p:cNvSpPr/>
              <p:nvPr/>
            </p:nvSpPr>
            <p:spPr>
              <a:xfrm>
                <a:off x="1270000" y="0"/>
                <a:ext cx="127" cy="1270000"/>
              </a:xfrm>
              <a:custGeom>
                <a:avLst/>
                <a:gdLst/>
                <a:ahLst/>
                <a:cxnLst/>
                <a:rect l="l" t="t" r="r" b="b"/>
                <a:pathLst>
                  <a:path w="127" h="1270000">
                    <a:moveTo>
                      <a:pt x="0" y="0"/>
                    </a:moveTo>
                    <a:cubicBezTo>
                      <a:pt x="42" y="0"/>
                      <a:pt x="85" y="0"/>
                      <a:pt x="127" y="0"/>
                    </a:cubicBezTo>
                    <a:lnTo>
                      <a:pt x="0" y="1270000"/>
                    </a:lnTo>
                    <a:close/>
                  </a:path>
                </a:pathLst>
              </a:custGeom>
              <a:solidFill>
                <a:srgbClr val="7382B4">
                  <a:alpha val="81961"/>
                </a:srgbClr>
              </a:solidFill>
            </p:spPr>
          </p:sp>
        </p:grpSp>
      </p:grpSp>
      <p:sp>
        <p:nvSpPr>
          <p:cNvPr id="25" name="TextBox 25"/>
          <p:cNvSpPr txBox="1"/>
          <p:nvPr/>
        </p:nvSpPr>
        <p:spPr>
          <a:xfrm>
            <a:off x="2502807" y="3752612"/>
            <a:ext cx="10302842" cy="97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779"/>
              </a:lnSpc>
              <a:spcBef>
                <a:spcPct val="0"/>
              </a:spcBef>
            </a:pPr>
            <a:r>
              <a:rPr lang="en-US" sz="2999" dirty="0" err="1">
                <a:solidFill>
                  <a:srgbClr val="050607"/>
                </a:solidFill>
                <a:latin typeface="Roboto" panose="020B0604020202020204" charset="0"/>
                <a:ea typeface="Roboto" panose="020B0604020202020204" charset="0"/>
              </a:rPr>
              <a:t>Хронология</a:t>
            </a:r>
            <a:r>
              <a:rPr lang="en-US" sz="2999" dirty="0">
                <a:solidFill>
                  <a:srgbClr val="050607"/>
                </a:solidFill>
                <a:latin typeface="Roboto" panose="020B0604020202020204" charset="0"/>
                <a:ea typeface="Roboto" panose="020B0604020202020204" charset="0"/>
              </a:rPr>
              <a:t> проведения мероприятий </a:t>
            </a:r>
            <a:r>
              <a:rPr lang="en-US" sz="2999" dirty="0" err="1">
                <a:solidFill>
                  <a:srgbClr val="050607"/>
                </a:solidFill>
                <a:latin typeface="Roboto" panose="020B0604020202020204" charset="0"/>
                <a:ea typeface="Roboto" panose="020B0604020202020204" charset="0"/>
              </a:rPr>
              <a:t>раскрывает</a:t>
            </a:r>
            <a:r>
              <a:rPr lang="en-US" sz="2999" dirty="0">
                <a:solidFill>
                  <a:srgbClr val="050607"/>
                </a:solidFill>
                <a:latin typeface="Roboto" panose="020B0604020202020204" charset="0"/>
                <a:ea typeface="Roboto" panose="020B0604020202020204" charset="0"/>
              </a:rPr>
              <a:t> </a:t>
            </a:r>
            <a:r>
              <a:rPr lang="en-US" sz="2999" dirty="0" err="1">
                <a:solidFill>
                  <a:srgbClr val="050607"/>
                </a:solidFill>
                <a:latin typeface="Roboto" panose="020B0604020202020204" charset="0"/>
                <a:ea typeface="Roboto" panose="020B0604020202020204" charset="0"/>
              </a:rPr>
              <a:t>последовательность</a:t>
            </a:r>
            <a:r>
              <a:rPr lang="en-US" sz="2999" dirty="0">
                <a:solidFill>
                  <a:srgbClr val="050607"/>
                </a:solidFill>
                <a:latin typeface="Roboto" panose="020B0604020202020204" charset="0"/>
                <a:ea typeface="Roboto" panose="020B0604020202020204" charset="0"/>
              </a:rPr>
              <a:t> </a:t>
            </a:r>
            <a:r>
              <a:rPr lang="en-US" sz="2999" dirty="0" err="1">
                <a:solidFill>
                  <a:srgbClr val="050607"/>
                </a:solidFill>
                <a:latin typeface="Roboto" panose="020B0604020202020204" charset="0"/>
                <a:ea typeface="Roboto" panose="020B0604020202020204" charset="0"/>
              </a:rPr>
              <a:t>реализации</a:t>
            </a:r>
            <a:r>
              <a:rPr lang="en-US" sz="2999" dirty="0">
                <a:solidFill>
                  <a:srgbClr val="050607"/>
                </a:solidFill>
                <a:latin typeface="Roboto" panose="020B0604020202020204" charset="0"/>
                <a:ea typeface="Roboto" panose="020B0604020202020204" charset="0"/>
              </a:rPr>
              <a:t> </a:t>
            </a:r>
            <a:r>
              <a:rPr lang="en-US" sz="2999" dirty="0" err="1" smtClean="0">
                <a:solidFill>
                  <a:srgbClr val="050607"/>
                </a:solidFill>
                <a:latin typeface="Roboto" panose="020B0604020202020204" charset="0"/>
                <a:ea typeface="Roboto" panose="020B0604020202020204" charset="0"/>
              </a:rPr>
              <a:t>проекта</a:t>
            </a:r>
            <a:r>
              <a:rPr lang="en-US" sz="2999" dirty="0" smtClean="0">
                <a:solidFill>
                  <a:srgbClr val="050607"/>
                </a:solidFill>
                <a:latin typeface="Roboto" panose="020B0604020202020204" charset="0"/>
                <a:ea typeface="Roboto" panose="020B0604020202020204" charset="0"/>
              </a:rPr>
              <a:t> </a:t>
            </a:r>
            <a:endParaRPr lang="en-US" sz="2999" dirty="0">
              <a:solidFill>
                <a:srgbClr val="050607"/>
              </a:solidFill>
              <a:latin typeface="Roboto" panose="020B0604020202020204" charset="0"/>
              <a:ea typeface="Roboto" panose="020B0604020202020204" charset="0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2502807" y="5560772"/>
            <a:ext cx="10302842" cy="952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779"/>
              </a:lnSpc>
              <a:spcBef>
                <a:spcPct val="0"/>
              </a:spcBef>
            </a:pPr>
            <a:r>
              <a:rPr lang="en-US" sz="2999" dirty="0">
                <a:solidFill>
                  <a:srgbClr val="050607"/>
                </a:solidFill>
                <a:latin typeface="Roboto" panose="020B0604020202020204" charset="0"/>
                <a:ea typeface="Roboto" panose="020B0604020202020204" charset="0"/>
              </a:rPr>
              <a:t>Мероприятия проекта </a:t>
            </a:r>
            <a:r>
              <a:rPr lang="en-US" sz="2999" dirty="0" err="1">
                <a:solidFill>
                  <a:srgbClr val="050607"/>
                </a:solidFill>
                <a:latin typeface="Roboto" panose="020B0604020202020204" charset="0"/>
                <a:ea typeface="Roboto" panose="020B0604020202020204" charset="0"/>
              </a:rPr>
              <a:t>направлены</a:t>
            </a:r>
            <a:r>
              <a:rPr lang="en-US" sz="2999" dirty="0">
                <a:solidFill>
                  <a:srgbClr val="050607"/>
                </a:solidFill>
                <a:latin typeface="Roboto" panose="020B0604020202020204" charset="0"/>
                <a:ea typeface="Roboto" panose="020B0604020202020204" charset="0"/>
              </a:rPr>
              <a:t> на решение </a:t>
            </a:r>
            <a:r>
              <a:rPr lang="en-US" sz="2999" dirty="0" err="1">
                <a:solidFill>
                  <a:srgbClr val="050607"/>
                </a:solidFill>
                <a:latin typeface="Roboto" panose="020B0604020202020204" charset="0"/>
                <a:ea typeface="Roboto" panose="020B0604020202020204" charset="0"/>
              </a:rPr>
              <a:t>проблем</a:t>
            </a:r>
            <a:r>
              <a:rPr lang="en-US" sz="2999" dirty="0">
                <a:solidFill>
                  <a:srgbClr val="050607"/>
                </a:solidFill>
                <a:latin typeface="Roboto" panose="020B0604020202020204" charset="0"/>
                <a:ea typeface="Roboto" panose="020B0604020202020204" charset="0"/>
              </a:rPr>
              <a:t> </a:t>
            </a:r>
            <a:r>
              <a:rPr lang="en-US" sz="2999" dirty="0" err="1">
                <a:solidFill>
                  <a:srgbClr val="050607"/>
                </a:solidFill>
                <a:latin typeface="Roboto" panose="020B0604020202020204" charset="0"/>
                <a:ea typeface="Roboto" panose="020B0604020202020204" charset="0"/>
              </a:rPr>
              <a:t>всех</a:t>
            </a:r>
            <a:r>
              <a:rPr lang="en-US" sz="2999" dirty="0">
                <a:solidFill>
                  <a:srgbClr val="050607"/>
                </a:solidFill>
                <a:latin typeface="Roboto" panose="020B0604020202020204" charset="0"/>
                <a:ea typeface="Roboto" panose="020B0604020202020204" charset="0"/>
              </a:rPr>
              <a:t> </a:t>
            </a:r>
            <a:r>
              <a:rPr lang="en-US" sz="2999" dirty="0" err="1">
                <a:solidFill>
                  <a:srgbClr val="050607"/>
                </a:solidFill>
                <a:latin typeface="Roboto" panose="020B0604020202020204" charset="0"/>
                <a:ea typeface="Roboto" panose="020B0604020202020204" charset="0"/>
              </a:rPr>
              <a:t>представителей</a:t>
            </a:r>
            <a:r>
              <a:rPr lang="en-US" sz="2999" dirty="0">
                <a:solidFill>
                  <a:srgbClr val="050607"/>
                </a:solidFill>
                <a:latin typeface="Roboto" panose="020B0604020202020204" charset="0"/>
                <a:ea typeface="Roboto" panose="020B0604020202020204" charset="0"/>
              </a:rPr>
              <a:t> </a:t>
            </a:r>
            <a:r>
              <a:rPr lang="en-US" sz="2999" dirty="0" err="1">
                <a:solidFill>
                  <a:srgbClr val="050607"/>
                </a:solidFill>
                <a:latin typeface="Roboto" panose="020B0604020202020204" charset="0"/>
                <a:ea typeface="Roboto" panose="020B0604020202020204" charset="0"/>
              </a:rPr>
              <a:t>целевых</a:t>
            </a:r>
            <a:r>
              <a:rPr lang="en-US" sz="2999" dirty="0">
                <a:solidFill>
                  <a:srgbClr val="050607"/>
                </a:solidFill>
                <a:latin typeface="Roboto" panose="020B0604020202020204" charset="0"/>
                <a:ea typeface="Roboto" panose="020B0604020202020204" charset="0"/>
              </a:rPr>
              <a:t> </a:t>
            </a:r>
            <a:r>
              <a:rPr lang="en-US" sz="2999" dirty="0" err="1">
                <a:solidFill>
                  <a:srgbClr val="050607"/>
                </a:solidFill>
                <a:latin typeface="Roboto" panose="020B0604020202020204" charset="0"/>
                <a:ea typeface="Roboto" panose="020B0604020202020204" charset="0"/>
              </a:rPr>
              <a:t>групп</a:t>
            </a:r>
            <a:r>
              <a:rPr lang="en-US" sz="2999" dirty="0">
                <a:solidFill>
                  <a:srgbClr val="050607"/>
                </a:solidFill>
                <a:latin typeface="Roboto" panose="020B0604020202020204" charset="0"/>
                <a:ea typeface="Roboto" panose="020B0604020202020204" charset="0"/>
              </a:rPr>
              <a:t> </a:t>
            </a:r>
          </a:p>
        </p:txBody>
      </p:sp>
      <p:grpSp>
        <p:nvGrpSpPr>
          <p:cNvPr id="27" name="Group 27"/>
          <p:cNvGrpSpPr/>
          <p:nvPr/>
        </p:nvGrpSpPr>
        <p:grpSpPr>
          <a:xfrm>
            <a:off x="1028700" y="5501256"/>
            <a:ext cx="1061585" cy="1090623"/>
            <a:chOff x="0" y="0"/>
            <a:chExt cx="1415447" cy="1454164"/>
          </a:xfrm>
        </p:grpSpPr>
        <p:sp>
          <p:nvSpPr>
            <p:cNvPr id="28" name="TextBox 28"/>
            <p:cNvSpPr txBox="1"/>
            <p:nvPr/>
          </p:nvSpPr>
          <p:spPr>
            <a:xfrm>
              <a:off x="691764" y="1425009"/>
              <a:ext cx="31919" cy="291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5"/>
                </a:lnSpc>
              </a:pPr>
              <a:r>
                <a:rPr lang="en-US" sz="100">
                  <a:solidFill>
                    <a:srgbClr val="FDD6AB">
                      <a:alpha val="81961"/>
                    </a:srgbClr>
                  </a:solidFill>
                  <a:latin typeface="Arimo"/>
                </a:rPr>
                <a:t>Item 1</a:t>
              </a:r>
            </a:p>
            <a:p>
              <a:pPr algn="ctr">
                <a:lnSpc>
                  <a:spcPts val="95"/>
                </a:lnSpc>
              </a:pPr>
              <a:r>
                <a:rPr lang="en-US" sz="100">
                  <a:solidFill>
                    <a:srgbClr val="FDD6AB">
                      <a:alpha val="81961"/>
                    </a:srgbClr>
                  </a:solidFill>
                  <a:latin typeface="Arimo"/>
                </a:rPr>
                <a:t>100%</a:t>
              </a:r>
            </a:p>
          </p:txBody>
        </p:sp>
        <p:grpSp>
          <p:nvGrpSpPr>
            <p:cNvPr id="29" name="Group 29"/>
            <p:cNvGrpSpPr>
              <a:grpSpLocks noChangeAspect="1"/>
            </p:cNvGrpSpPr>
            <p:nvPr/>
          </p:nvGrpSpPr>
          <p:grpSpPr>
            <a:xfrm>
              <a:off x="0" y="0"/>
              <a:ext cx="1415447" cy="1415447"/>
              <a:chOff x="0" y="0"/>
              <a:chExt cx="2540000" cy="2540000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-53" y="0"/>
                <a:ext cx="2540070" cy="2540035"/>
              </a:xfrm>
              <a:custGeom>
                <a:avLst/>
                <a:gdLst/>
                <a:ahLst/>
                <a:cxnLst/>
                <a:rect l="l" t="t" r="r" b="b"/>
                <a:pathLst>
                  <a:path w="2540070" h="2540035">
                    <a:moveTo>
                      <a:pt x="1270053" y="0"/>
                    </a:moveTo>
                    <a:cubicBezTo>
                      <a:pt x="1971442" y="0"/>
                      <a:pt x="2540035" y="568579"/>
                      <a:pt x="2540053" y="1269968"/>
                    </a:cubicBezTo>
                    <a:cubicBezTo>
                      <a:pt x="2540070" y="1971358"/>
                      <a:pt x="1971506" y="2539965"/>
                      <a:pt x="1270116" y="2540000"/>
                    </a:cubicBezTo>
                    <a:cubicBezTo>
                      <a:pt x="568727" y="2540035"/>
                      <a:pt x="106" y="1971485"/>
                      <a:pt x="53" y="1270095"/>
                    </a:cubicBezTo>
                    <a:cubicBezTo>
                      <a:pt x="0" y="568706"/>
                      <a:pt x="568537" y="70"/>
                      <a:pt x="1269926" y="0"/>
                    </a:cubicBezTo>
                    <a:lnTo>
                      <a:pt x="1270053" y="1270000"/>
                    </a:lnTo>
                    <a:close/>
                  </a:path>
                </a:pathLst>
              </a:custGeom>
              <a:solidFill>
                <a:srgbClr val="336699">
                  <a:alpha val="81961"/>
                </a:srgbClr>
              </a:solidFill>
            </p:spPr>
          </p:sp>
          <p:sp>
            <p:nvSpPr>
              <p:cNvPr id="31" name="Freeform 31"/>
              <p:cNvSpPr/>
              <p:nvPr/>
            </p:nvSpPr>
            <p:spPr>
              <a:xfrm>
                <a:off x="1270000" y="0"/>
                <a:ext cx="127" cy="1270000"/>
              </a:xfrm>
              <a:custGeom>
                <a:avLst/>
                <a:gdLst/>
                <a:ahLst/>
                <a:cxnLst/>
                <a:rect l="l" t="t" r="r" b="b"/>
                <a:pathLst>
                  <a:path w="127" h="1270000">
                    <a:moveTo>
                      <a:pt x="0" y="0"/>
                    </a:moveTo>
                    <a:cubicBezTo>
                      <a:pt x="42" y="0"/>
                      <a:pt x="85" y="0"/>
                      <a:pt x="127" y="0"/>
                    </a:cubicBezTo>
                    <a:lnTo>
                      <a:pt x="0" y="1270000"/>
                    </a:lnTo>
                    <a:close/>
                  </a:path>
                </a:pathLst>
              </a:custGeom>
              <a:solidFill>
                <a:srgbClr val="7382B4">
                  <a:alpha val="81961"/>
                </a:srgbClr>
              </a:solidFill>
            </p:spPr>
          </p:sp>
        </p:grpSp>
      </p:grpSp>
      <p:grpSp>
        <p:nvGrpSpPr>
          <p:cNvPr id="32" name="Group 32"/>
          <p:cNvGrpSpPr/>
          <p:nvPr/>
        </p:nvGrpSpPr>
        <p:grpSpPr>
          <a:xfrm>
            <a:off x="1028700" y="7195099"/>
            <a:ext cx="1061585" cy="1090623"/>
            <a:chOff x="0" y="0"/>
            <a:chExt cx="1415447" cy="1454164"/>
          </a:xfrm>
        </p:grpSpPr>
        <p:sp>
          <p:nvSpPr>
            <p:cNvPr id="33" name="TextBox 33"/>
            <p:cNvSpPr txBox="1"/>
            <p:nvPr/>
          </p:nvSpPr>
          <p:spPr>
            <a:xfrm>
              <a:off x="691764" y="1425009"/>
              <a:ext cx="31919" cy="291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5"/>
                </a:lnSpc>
              </a:pPr>
              <a:r>
                <a:rPr lang="en-US" sz="100">
                  <a:solidFill>
                    <a:srgbClr val="FDD6AB">
                      <a:alpha val="81961"/>
                    </a:srgbClr>
                  </a:solidFill>
                  <a:latin typeface="Arimo"/>
                </a:rPr>
                <a:t>Item 1</a:t>
              </a:r>
            </a:p>
            <a:p>
              <a:pPr algn="ctr">
                <a:lnSpc>
                  <a:spcPts val="95"/>
                </a:lnSpc>
              </a:pPr>
              <a:r>
                <a:rPr lang="en-US" sz="100">
                  <a:solidFill>
                    <a:srgbClr val="FDD6AB">
                      <a:alpha val="81961"/>
                    </a:srgbClr>
                  </a:solidFill>
                  <a:latin typeface="Arimo"/>
                </a:rPr>
                <a:t>100%</a:t>
              </a:r>
            </a:p>
          </p:txBody>
        </p:sp>
        <p:grpSp>
          <p:nvGrpSpPr>
            <p:cNvPr id="34" name="Group 34"/>
            <p:cNvGrpSpPr>
              <a:grpSpLocks noChangeAspect="1"/>
            </p:cNvGrpSpPr>
            <p:nvPr/>
          </p:nvGrpSpPr>
          <p:grpSpPr>
            <a:xfrm>
              <a:off x="0" y="0"/>
              <a:ext cx="1415447" cy="1415447"/>
              <a:chOff x="0" y="0"/>
              <a:chExt cx="2540000" cy="2540000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-53" y="0"/>
                <a:ext cx="2540070" cy="2540035"/>
              </a:xfrm>
              <a:custGeom>
                <a:avLst/>
                <a:gdLst/>
                <a:ahLst/>
                <a:cxnLst/>
                <a:rect l="l" t="t" r="r" b="b"/>
                <a:pathLst>
                  <a:path w="2540070" h="2540035">
                    <a:moveTo>
                      <a:pt x="1270053" y="0"/>
                    </a:moveTo>
                    <a:cubicBezTo>
                      <a:pt x="1971442" y="0"/>
                      <a:pt x="2540035" y="568579"/>
                      <a:pt x="2540053" y="1269968"/>
                    </a:cubicBezTo>
                    <a:cubicBezTo>
                      <a:pt x="2540070" y="1971358"/>
                      <a:pt x="1971506" y="2539965"/>
                      <a:pt x="1270116" y="2540000"/>
                    </a:cubicBezTo>
                    <a:cubicBezTo>
                      <a:pt x="568727" y="2540035"/>
                      <a:pt x="106" y="1971485"/>
                      <a:pt x="53" y="1270095"/>
                    </a:cubicBezTo>
                    <a:cubicBezTo>
                      <a:pt x="0" y="568706"/>
                      <a:pt x="568537" y="70"/>
                      <a:pt x="1269926" y="0"/>
                    </a:cubicBezTo>
                    <a:lnTo>
                      <a:pt x="1270053" y="1270000"/>
                    </a:lnTo>
                    <a:close/>
                  </a:path>
                </a:pathLst>
              </a:custGeom>
              <a:solidFill>
                <a:srgbClr val="336699">
                  <a:alpha val="81961"/>
                </a:srgbClr>
              </a:solidFill>
            </p:spPr>
          </p:sp>
          <p:sp>
            <p:nvSpPr>
              <p:cNvPr id="36" name="Freeform 36"/>
              <p:cNvSpPr/>
              <p:nvPr/>
            </p:nvSpPr>
            <p:spPr>
              <a:xfrm>
                <a:off x="1270000" y="0"/>
                <a:ext cx="127" cy="1270000"/>
              </a:xfrm>
              <a:custGeom>
                <a:avLst/>
                <a:gdLst/>
                <a:ahLst/>
                <a:cxnLst/>
                <a:rect l="l" t="t" r="r" b="b"/>
                <a:pathLst>
                  <a:path w="127" h="1270000">
                    <a:moveTo>
                      <a:pt x="0" y="0"/>
                    </a:moveTo>
                    <a:cubicBezTo>
                      <a:pt x="42" y="0"/>
                      <a:pt x="85" y="0"/>
                      <a:pt x="127" y="0"/>
                    </a:cubicBezTo>
                    <a:lnTo>
                      <a:pt x="0" y="1270000"/>
                    </a:lnTo>
                    <a:close/>
                  </a:path>
                </a:pathLst>
              </a:custGeom>
              <a:solidFill>
                <a:srgbClr val="7382B4">
                  <a:alpha val="81961"/>
                </a:srgbClr>
              </a:solidFill>
            </p:spPr>
          </p:sp>
        </p:grpSp>
      </p:grpSp>
      <p:sp>
        <p:nvSpPr>
          <p:cNvPr id="37" name="TextBox 37"/>
          <p:cNvSpPr txBox="1"/>
          <p:nvPr/>
        </p:nvSpPr>
        <p:spPr>
          <a:xfrm>
            <a:off x="2502807" y="7278996"/>
            <a:ext cx="10302842" cy="952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779"/>
              </a:lnSpc>
              <a:spcBef>
                <a:spcPct val="0"/>
              </a:spcBef>
            </a:pPr>
            <a:r>
              <a:rPr lang="en-US" sz="2999" dirty="0">
                <a:solidFill>
                  <a:srgbClr val="050607"/>
                </a:solidFill>
                <a:latin typeface="Roboto" panose="020B0604020202020204" charset="0"/>
                <a:ea typeface="Roboto" panose="020B0604020202020204" charset="0"/>
              </a:rPr>
              <a:t>Мероприятия проводятся на всей заявленной территории проекта 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326314" y="299788"/>
            <a:ext cx="11353014" cy="648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5166"/>
              </a:lnSpc>
              <a:spcBef>
                <a:spcPct val="0"/>
              </a:spcBef>
            </a:pPr>
            <a:r>
              <a:rPr lang="en-US" sz="4100" dirty="0">
                <a:solidFill>
                  <a:srgbClr val="050607"/>
                </a:solidFill>
                <a:latin typeface="Roboto" panose="020B0604020202020204" charset="0"/>
                <a:ea typeface="Roboto" panose="020B0604020202020204" charset="0"/>
              </a:rPr>
              <a:t>V РАЗДЕЛ «КАЛЕНДАРНЫЙ ПЛАН»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069799" y="9109973"/>
            <a:ext cx="1897484" cy="1061551"/>
            <a:chOff x="0" y="0"/>
            <a:chExt cx="726425" cy="406400"/>
          </a:xfrm>
        </p:grpSpPr>
        <p:sp>
          <p:nvSpPr>
            <p:cNvPr id="3" name="Freeform 3"/>
            <p:cNvSpPr/>
            <p:nvPr/>
          </p:nvSpPr>
          <p:spPr>
            <a:xfrm>
              <a:off x="17780" y="22860"/>
              <a:ext cx="701026" cy="360680"/>
            </a:xfrm>
            <a:custGeom>
              <a:avLst/>
              <a:gdLst/>
              <a:ahLst/>
              <a:cxnLst/>
              <a:rect l="l" t="t" r="r" b="b"/>
              <a:pathLst>
                <a:path w="701026" h="360680">
                  <a:moveTo>
                    <a:pt x="701026" y="180340"/>
                  </a:moveTo>
                  <a:cubicBezTo>
                    <a:pt x="701026" y="81280"/>
                    <a:pt x="621016" y="0"/>
                    <a:pt x="520686" y="0"/>
                  </a:cubicBezTo>
                  <a:lnTo>
                    <a:pt x="172720" y="0"/>
                  </a:lnTo>
                  <a:lnTo>
                    <a:pt x="172720" y="1270"/>
                  </a:lnTo>
                  <a:cubicBezTo>
                    <a:pt x="76200" y="5080"/>
                    <a:pt x="0" y="83820"/>
                    <a:pt x="0" y="180340"/>
                  </a:cubicBezTo>
                  <a:cubicBezTo>
                    <a:pt x="0" y="276860"/>
                    <a:pt x="77470" y="355600"/>
                    <a:pt x="172720" y="359410"/>
                  </a:cubicBezTo>
                  <a:lnTo>
                    <a:pt x="172720" y="360680"/>
                  </a:lnTo>
                  <a:lnTo>
                    <a:pt x="520685" y="360680"/>
                  </a:lnTo>
                  <a:cubicBezTo>
                    <a:pt x="619745" y="360680"/>
                    <a:pt x="701025" y="279400"/>
                    <a:pt x="701025" y="180340"/>
                  </a:cubicBezTo>
                  <a:close/>
                </a:path>
              </a:pathLst>
            </a:custGeom>
            <a:solidFill>
              <a:srgbClr val="004AAD">
                <a:alpha val="7843"/>
              </a:srgbClr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943203" y="9258300"/>
            <a:ext cx="775800" cy="7758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133983" y="9368290"/>
            <a:ext cx="544916" cy="54491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824492" y="172359"/>
            <a:ext cx="2237422" cy="205740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476950" y="454152"/>
            <a:ext cx="13921680" cy="5745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86"/>
              </a:lnSpc>
              <a:spcBef>
                <a:spcPct val="0"/>
              </a:spcBef>
            </a:pPr>
            <a:r>
              <a:rPr lang="en-US" sz="3300" dirty="0">
                <a:solidFill>
                  <a:srgbClr val="000000"/>
                </a:solidFill>
                <a:latin typeface="Roboto"/>
              </a:rPr>
              <a:t>Социальное обслуживание, социальная поддержка и защита граждан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34707" y="1350032"/>
            <a:ext cx="15289785" cy="706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40"/>
              </a:lnSpc>
              <a:spcBef>
                <a:spcPct val="0"/>
              </a:spcBef>
            </a:pPr>
            <a:r>
              <a:rPr lang="en-US" sz="2000" dirty="0" err="1">
                <a:solidFill>
                  <a:srgbClr val="000000"/>
                </a:solidFill>
                <a:latin typeface="Roboto"/>
              </a:rPr>
              <a:t>Cодействие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развитию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гибких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и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эффективных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форм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привлечения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людей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старшего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поколения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людей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с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ограниченными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возможностями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здоровья к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трудовой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деятельности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34707" y="2446762"/>
            <a:ext cx="14111725" cy="3536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40"/>
              </a:lnSpc>
              <a:spcBef>
                <a:spcPct val="0"/>
              </a:spcBef>
            </a:pPr>
            <a:r>
              <a:rPr lang="en-US" sz="2000" dirty="0" err="1">
                <a:solidFill>
                  <a:srgbClr val="000000"/>
                </a:solidFill>
                <a:latin typeface="Roboto"/>
              </a:rPr>
              <a:t>Содействие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развитию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социального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сопровождения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маломобильных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людей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и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людей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c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тяжелыми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заболеваниями</a:t>
            </a:r>
            <a:endParaRPr lang="en-US" sz="2000" dirty="0">
              <a:solidFill>
                <a:srgbClr val="000000"/>
              </a:solidFill>
              <a:latin typeface="Roboto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534707" y="3156428"/>
            <a:ext cx="16357306" cy="706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40"/>
              </a:lnSpc>
              <a:spcBef>
                <a:spcPct val="0"/>
              </a:spcBef>
            </a:pPr>
            <a:r>
              <a:rPr lang="en-US" sz="2000" dirty="0" err="1">
                <a:solidFill>
                  <a:srgbClr val="000000"/>
                </a:solidFill>
                <a:latin typeface="Roboto"/>
              </a:rPr>
              <a:t>Развитие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попечительства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в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организациях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осуществляющих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деятельность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в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социальной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сфере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, и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общественного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участия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в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их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деятельности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34707" y="4057942"/>
            <a:ext cx="13840772" cy="3536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40"/>
              </a:lnSpc>
              <a:spcBef>
                <a:spcPct val="0"/>
              </a:spcBef>
            </a:pPr>
            <a:r>
              <a:rPr lang="en-US" sz="2000" dirty="0" err="1">
                <a:solidFill>
                  <a:srgbClr val="000000"/>
                </a:solidFill>
                <a:latin typeface="Roboto"/>
              </a:rPr>
              <a:t>Содействие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созданию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универсальной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пространственной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среды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(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доступной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для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маломобильных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людей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)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34707" y="4774186"/>
            <a:ext cx="17380287" cy="706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40"/>
              </a:lnSpc>
              <a:spcBef>
                <a:spcPct val="0"/>
              </a:spcBef>
            </a:pPr>
            <a:r>
              <a:rPr lang="en-US" sz="2000" dirty="0" err="1">
                <a:solidFill>
                  <a:srgbClr val="000000"/>
                </a:solidFill>
                <a:latin typeface="Roboto"/>
              </a:rPr>
              <a:t>Содействие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развитию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профессиональных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компетенций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и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поддержанию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уровня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вовлеченности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работников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и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добровольцев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организаций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осуществляющих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деятельность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в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социальной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сфере</a:t>
            </a:r>
            <a:endParaRPr lang="en-US" sz="2000" dirty="0">
              <a:solidFill>
                <a:srgbClr val="000000"/>
              </a:solidFill>
              <a:latin typeface="Roboto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534707" y="5819819"/>
            <a:ext cx="17200730" cy="706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40"/>
              </a:lnSpc>
              <a:spcBef>
                <a:spcPct val="0"/>
              </a:spcBef>
            </a:pPr>
            <a:r>
              <a:rPr lang="en-US" sz="2000" dirty="0" err="1">
                <a:solidFill>
                  <a:srgbClr val="000000"/>
                </a:solidFill>
                <a:latin typeface="Roboto"/>
              </a:rPr>
              <a:t>Информационная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консультационная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методическая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образовательная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поддержка социально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ориентированных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некоммерческих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организаций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предоставляющих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услуги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в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социальной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сфере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, по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вопросам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связанным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с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оказанием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таких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услуг</a:t>
            </a:r>
            <a:endParaRPr lang="en-US" sz="2000" dirty="0">
              <a:solidFill>
                <a:srgbClr val="000000"/>
              </a:solidFill>
              <a:latin typeface="Roboto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534707" y="6896717"/>
            <a:ext cx="16767162" cy="706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40"/>
              </a:lnSpc>
              <a:spcBef>
                <a:spcPct val="0"/>
              </a:spcBef>
            </a:pPr>
            <a:r>
              <a:rPr lang="en-US" sz="2000" dirty="0" err="1">
                <a:solidFill>
                  <a:srgbClr val="000000"/>
                </a:solidFill>
                <a:latin typeface="Roboto"/>
              </a:rPr>
              <a:t>Развитие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сети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некоммерческих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организаций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предоставляющих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услуги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в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социальной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сфере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, в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том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числе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с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масштабированием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успешных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практик</a:t>
            </a:r>
            <a:endParaRPr lang="en-US" sz="2000" dirty="0">
              <a:solidFill>
                <a:srgbClr val="000000"/>
              </a:solidFill>
              <a:latin typeface="Roboto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534707" y="9014595"/>
            <a:ext cx="15353156" cy="3590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40"/>
              </a:lnSpc>
              <a:spcBef>
                <a:spcPct val="0"/>
              </a:spcBef>
            </a:pPr>
            <a:r>
              <a:rPr lang="en-US" sz="2000" dirty="0" err="1">
                <a:solidFill>
                  <a:srgbClr val="000000"/>
                </a:solidFill>
                <a:latin typeface="Roboto"/>
              </a:rPr>
              <a:t>Апробация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и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внедрение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инноваций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при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предоставлении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услуг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в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социальной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сфере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содействие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такой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деятельности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534707" y="7916394"/>
            <a:ext cx="16953038" cy="706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40"/>
              </a:lnSpc>
              <a:spcBef>
                <a:spcPct val="0"/>
              </a:spcBef>
            </a:pPr>
            <a:r>
              <a:rPr lang="en-US" sz="2000" dirty="0" err="1">
                <a:solidFill>
                  <a:srgbClr val="000000"/>
                </a:solidFill>
                <a:latin typeface="Roboto"/>
              </a:rPr>
              <a:t>Развитие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независимой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системы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оценки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качества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работы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организаций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(в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том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числе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государственных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и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муниципальных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учреждений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),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предоставляющих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услуги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в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социальной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сфере</a:t>
            </a:r>
            <a:endParaRPr lang="en-US" sz="2000" dirty="0">
              <a:solidFill>
                <a:srgbClr val="000000"/>
              </a:solidFill>
              <a:latin typeface="Robo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B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361816" y="8306739"/>
            <a:ext cx="1897484" cy="1061551"/>
            <a:chOff x="0" y="0"/>
            <a:chExt cx="726425" cy="406400"/>
          </a:xfrm>
        </p:grpSpPr>
        <p:sp>
          <p:nvSpPr>
            <p:cNvPr id="3" name="Freeform 3"/>
            <p:cNvSpPr/>
            <p:nvPr/>
          </p:nvSpPr>
          <p:spPr>
            <a:xfrm>
              <a:off x="17780" y="22860"/>
              <a:ext cx="701026" cy="360680"/>
            </a:xfrm>
            <a:custGeom>
              <a:avLst/>
              <a:gdLst/>
              <a:ahLst/>
              <a:cxnLst/>
              <a:rect l="l" t="t" r="r" b="b"/>
              <a:pathLst>
                <a:path w="701026" h="360680">
                  <a:moveTo>
                    <a:pt x="701026" y="180340"/>
                  </a:moveTo>
                  <a:cubicBezTo>
                    <a:pt x="701026" y="81280"/>
                    <a:pt x="621016" y="0"/>
                    <a:pt x="520686" y="0"/>
                  </a:cubicBezTo>
                  <a:lnTo>
                    <a:pt x="172720" y="0"/>
                  </a:lnTo>
                  <a:lnTo>
                    <a:pt x="172720" y="1270"/>
                  </a:lnTo>
                  <a:cubicBezTo>
                    <a:pt x="76200" y="5080"/>
                    <a:pt x="0" y="83820"/>
                    <a:pt x="0" y="180340"/>
                  </a:cubicBezTo>
                  <a:cubicBezTo>
                    <a:pt x="0" y="276860"/>
                    <a:pt x="77470" y="355600"/>
                    <a:pt x="172720" y="359410"/>
                  </a:cubicBezTo>
                  <a:lnTo>
                    <a:pt x="172720" y="360680"/>
                  </a:lnTo>
                  <a:lnTo>
                    <a:pt x="520685" y="360680"/>
                  </a:lnTo>
                  <a:cubicBezTo>
                    <a:pt x="619745" y="360680"/>
                    <a:pt x="701025" y="279400"/>
                    <a:pt x="701025" y="180340"/>
                  </a:cubicBezTo>
                  <a:close/>
                </a:path>
              </a:pathLst>
            </a:custGeom>
            <a:solidFill>
              <a:srgbClr val="454699">
                <a:alpha val="7843"/>
              </a:srgbClr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6358183" y="8449615"/>
            <a:ext cx="775800" cy="775800"/>
            <a:chOff x="0" y="0"/>
            <a:chExt cx="1034400" cy="1034400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034400" cy="10344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53923" y="153923"/>
              <a:ext cx="726554" cy="726554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0800000">
            <a:off x="152400" y="9233035"/>
            <a:ext cx="2123171" cy="1061585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533400" y="247391"/>
            <a:ext cx="11353014" cy="648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5166"/>
              </a:lnSpc>
              <a:spcBef>
                <a:spcPct val="0"/>
              </a:spcBef>
            </a:pPr>
            <a:r>
              <a:rPr lang="en-US" sz="4100" dirty="0">
                <a:solidFill>
                  <a:srgbClr val="050607"/>
                </a:solidFill>
                <a:latin typeface="Roboto" panose="020B0604020202020204" charset="0"/>
                <a:ea typeface="Roboto" panose="020B0604020202020204" charset="0"/>
              </a:rPr>
              <a:t>V РАЗДЕЛ «КАЛЕНДАРНЫЙ ПЛАН»</a:t>
            </a:r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6965028"/>
              </p:ext>
            </p:extLst>
          </p:nvPr>
        </p:nvGraphicFramePr>
        <p:xfrm>
          <a:off x="695794" y="895609"/>
          <a:ext cx="16050289" cy="81810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34489">
                  <a:extLst>
                    <a:ext uri="{9D8B030D-6E8A-4147-A177-3AD203B41FA5}">
                      <a16:colId xmlns:a16="http://schemas.microsoft.com/office/drawing/2014/main" val="500652103"/>
                    </a:ext>
                  </a:extLst>
                </a:gridCol>
                <a:gridCol w="2466312">
                  <a:extLst>
                    <a:ext uri="{9D8B030D-6E8A-4147-A177-3AD203B41FA5}">
                      <a16:colId xmlns:a16="http://schemas.microsoft.com/office/drawing/2014/main" val="2737952546"/>
                    </a:ext>
                  </a:extLst>
                </a:gridCol>
                <a:gridCol w="1800888">
                  <a:extLst>
                    <a:ext uri="{9D8B030D-6E8A-4147-A177-3AD203B41FA5}">
                      <a16:colId xmlns:a16="http://schemas.microsoft.com/office/drawing/2014/main" val="2805435356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3629117816"/>
                    </a:ext>
                  </a:extLst>
                </a:gridCol>
                <a:gridCol w="5867400">
                  <a:extLst>
                    <a:ext uri="{9D8B030D-6E8A-4147-A177-3AD203B41FA5}">
                      <a16:colId xmlns:a16="http://schemas.microsoft.com/office/drawing/2014/main" val="1257110579"/>
                    </a:ext>
                  </a:extLst>
                </a:gridCol>
              </a:tblGrid>
              <a:tr h="835222">
                <a:tc>
                  <a:txBody>
                    <a:bodyPr/>
                    <a:lstStyle/>
                    <a:p>
                      <a:pPr algn="ctr"/>
                      <a:r>
                        <a:rPr lang="ru-RU" sz="2400" b="1" i="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Решаемая задача</a:t>
                      </a:r>
                      <a:endParaRPr lang="ru-RU" sz="2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i="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Мероприятие </a:t>
                      </a:r>
                      <a:endParaRPr lang="ru-RU" sz="2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Дата начала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Дата завершения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Ожидаемые итоги</a:t>
                      </a:r>
                    </a:p>
                    <a:p>
                      <a:pPr algn="ctr"/>
                      <a:endParaRPr lang="ru-RU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0420896"/>
                  </a:ext>
                </a:extLst>
              </a:tr>
              <a:tr h="1188862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solidFill>
                            <a:srgbClr val="000000"/>
                          </a:solidFill>
                          <a:latin typeface="Roboto"/>
                        </a:rPr>
                        <a:t>Организовать сбор и обработку информационных материалов о памятных исторических местах и событиях района с участием школьников 5-11 классов и учащихся колледжа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Roboto" panose="020B0604020202020204" charset="0"/>
                          <a:ea typeface="Roboto" panose="020B0604020202020204" charset="0"/>
                        </a:rPr>
                        <a:t>Заседание</a:t>
                      </a:r>
                      <a:r>
                        <a:rPr lang="ru-RU" sz="2000" baseline="0" dirty="0" smtClean="0">
                          <a:solidFill>
                            <a:schemeClr val="tx1"/>
                          </a:solidFill>
                          <a:latin typeface="Roboto" panose="020B0604020202020204" charset="0"/>
                          <a:ea typeface="Roboto" panose="020B0604020202020204" charset="0"/>
                        </a:rPr>
                        <a:t> рабочей группы</a:t>
                      </a:r>
                      <a:endParaRPr lang="ru-RU" sz="2000" dirty="0">
                        <a:solidFill>
                          <a:schemeClr val="tx1"/>
                        </a:solidFill>
                        <a:latin typeface="Roboto" panose="020B0604020202020204" charset="0"/>
                        <a:ea typeface="Roboto" panose="020B06040202020202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Roboto" panose="020B0604020202020204" charset="0"/>
                          <a:ea typeface="Roboto" panose="020B0604020202020204" charset="0"/>
                        </a:rPr>
                        <a:t>01.11.2021</a:t>
                      </a:r>
                      <a:endParaRPr lang="ru-RU" sz="2000" dirty="0">
                        <a:latin typeface="Roboto" panose="020B0604020202020204" charset="0"/>
                        <a:ea typeface="Roboto" panose="020B06040202020202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Roboto" panose="020B0604020202020204" charset="0"/>
                          <a:ea typeface="Roboto" panose="020B0604020202020204" charset="0"/>
                        </a:rPr>
                        <a:t>01.12.201</a:t>
                      </a:r>
                      <a:endParaRPr lang="ru-RU" sz="2000" dirty="0">
                        <a:latin typeface="Roboto" panose="020B0604020202020204" charset="0"/>
                        <a:ea typeface="Roboto" panose="020B06040202020202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Roboto" panose="020B0604020202020204" charset="0"/>
                          <a:ea typeface="Roboto" panose="020B0604020202020204" charset="0"/>
                        </a:rPr>
                        <a:t>Проведено заседание рабочей группы</a:t>
                      </a:r>
                      <a:r>
                        <a:rPr lang="ru-RU" sz="2000" baseline="0" dirty="0" smtClean="0">
                          <a:latin typeface="Roboto" panose="020B0604020202020204" charset="0"/>
                          <a:ea typeface="Roboto" panose="020B0604020202020204" charset="0"/>
                        </a:rPr>
                        <a:t>. Определена фокус группа из 15</a:t>
                      </a:r>
                      <a:r>
                        <a:rPr lang="en-US" sz="2000" baseline="0" dirty="0" smtClean="0">
                          <a:latin typeface="Roboto" panose="020B0604020202020204" charset="0"/>
                          <a:ea typeface="Roboto" panose="020B0604020202020204" charset="0"/>
                        </a:rPr>
                        <a:t> </a:t>
                      </a:r>
                      <a:r>
                        <a:rPr lang="ru-RU" sz="2000" baseline="0" dirty="0" smtClean="0">
                          <a:latin typeface="Roboto" panose="020B0604020202020204" charset="0"/>
                          <a:ea typeface="Roboto" panose="020B0604020202020204" charset="0"/>
                        </a:rPr>
                        <a:t>человек по сбору и обработке информации.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630652"/>
                  </a:ext>
                </a:extLst>
              </a:tr>
              <a:tr h="533400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 smtClean="0">
                        <a:solidFill>
                          <a:srgbClr val="000000"/>
                        </a:solidFill>
                        <a:latin typeface="Robot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Roboto" panose="020B0604020202020204" charset="0"/>
                          <a:ea typeface="Roboto" panose="020B0604020202020204" charset="0"/>
                        </a:rPr>
                        <a:t>Сбор информационных материалов</a:t>
                      </a:r>
                      <a:endParaRPr lang="ru-RU" sz="2000" dirty="0">
                        <a:solidFill>
                          <a:schemeClr val="tx1"/>
                        </a:solidFill>
                        <a:latin typeface="Roboto" panose="020B0604020202020204" charset="0"/>
                        <a:ea typeface="Roboto" panose="020B06040202020202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Roboto" panose="020B0604020202020204" charset="0"/>
                          <a:ea typeface="Roboto" panose="020B0604020202020204" charset="0"/>
                        </a:rPr>
                        <a:t>01.12.2021</a:t>
                      </a:r>
                      <a:endParaRPr lang="ru-RU" sz="2000" dirty="0">
                        <a:latin typeface="Roboto" panose="020B0604020202020204" charset="0"/>
                        <a:ea typeface="Roboto" panose="020B06040202020202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Roboto" panose="020B0604020202020204" charset="0"/>
                          <a:ea typeface="Roboto" panose="020B0604020202020204" charset="0"/>
                        </a:rPr>
                        <a:t>01.01.2022</a:t>
                      </a:r>
                      <a:endParaRPr lang="ru-RU" sz="2000" dirty="0">
                        <a:latin typeface="Roboto" panose="020B0604020202020204" charset="0"/>
                        <a:ea typeface="Roboto" panose="020B06040202020202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aseline="0" dirty="0" smtClean="0">
                          <a:latin typeface="Roboto" panose="020B0604020202020204" charset="0"/>
                          <a:ea typeface="Roboto" panose="020B0604020202020204" charset="0"/>
                        </a:rPr>
                        <a:t>Проведены информационные встречи со школьниками и учащимися колледжа по сбору и обработке информации. </a:t>
                      </a:r>
                      <a:r>
                        <a:rPr lang="ru-RU" sz="2000" dirty="0" smtClean="0">
                          <a:latin typeface="Roboto" panose="020B0604020202020204" charset="0"/>
                          <a:ea typeface="Roboto" panose="020B0604020202020204" charset="0"/>
                        </a:rPr>
                        <a:t>Собрано</a:t>
                      </a:r>
                      <a:r>
                        <a:rPr lang="ru-RU" sz="2000" baseline="0" dirty="0" smtClean="0">
                          <a:latin typeface="Roboto" panose="020B0604020202020204" charset="0"/>
                          <a:ea typeface="Roboto" panose="020B0604020202020204" charset="0"/>
                        </a:rPr>
                        <a:t> не менее 20 количества материалов для разработки интерактивной карты . </a:t>
                      </a:r>
                      <a:endParaRPr lang="ru-RU" sz="2000" dirty="0">
                        <a:latin typeface="Roboto" panose="020B0604020202020204" charset="0"/>
                        <a:ea typeface="Roboto" panose="020B060402020202020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6292037"/>
                  </a:ext>
                </a:extLst>
              </a:tr>
              <a:tr h="533400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solidFill>
                            <a:srgbClr val="000000"/>
                          </a:solidFill>
                          <a:latin typeface="Roboto"/>
                        </a:rPr>
                        <a:t>Разработать на основе собранных материалов интерактивную карту памятных исторических мест и событий района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Roboto" panose="020B0604020202020204" charset="0"/>
                          <a:ea typeface="Roboto" panose="020B0604020202020204" charset="0"/>
                        </a:rPr>
                        <a:t>Разработка макета интерактивной</a:t>
                      </a:r>
                      <a:r>
                        <a:rPr lang="ru-RU" sz="2000" baseline="0" dirty="0" smtClean="0">
                          <a:solidFill>
                            <a:schemeClr val="tx1"/>
                          </a:solidFill>
                          <a:latin typeface="Roboto" panose="020B0604020202020204" charset="0"/>
                          <a:ea typeface="Roboto" panose="020B0604020202020204" charset="0"/>
                        </a:rPr>
                        <a:t>  карты </a:t>
                      </a:r>
                      <a:endParaRPr lang="ru-RU" sz="2000" dirty="0">
                        <a:solidFill>
                          <a:schemeClr val="tx1"/>
                        </a:solidFill>
                        <a:latin typeface="Roboto" panose="020B0604020202020204" charset="0"/>
                        <a:ea typeface="Roboto" panose="020B06040202020202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Roboto" panose="020B0604020202020204" charset="0"/>
                          <a:ea typeface="Roboto" panose="020B0604020202020204" charset="0"/>
                        </a:rPr>
                        <a:t>01.01.2022</a:t>
                      </a:r>
                      <a:endParaRPr lang="ru-RU" sz="2000" dirty="0">
                        <a:latin typeface="Roboto" panose="020B0604020202020204" charset="0"/>
                        <a:ea typeface="Roboto" panose="020B06040202020202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Roboto" panose="020B0604020202020204" charset="0"/>
                          <a:ea typeface="Roboto" panose="020B0604020202020204" charset="0"/>
                        </a:rPr>
                        <a:t>01.02.2022</a:t>
                      </a:r>
                      <a:endParaRPr lang="ru-RU" sz="2000" dirty="0">
                        <a:latin typeface="Roboto" panose="020B0604020202020204" charset="0"/>
                        <a:ea typeface="Roboto" panose="020B06040202020202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Roboto" panose="020B0604020202020204" charset="0"/>
                          <a:ea typeface="Roboto" panose="020B0604020202020204" charset="0"/>
                        </a:rPr>
                        <a:t>Разработан и протестирован </a:t>
                      </a:r>
                      <a:r>
                        <a:rPr lang="ru-RU" sz="2000" baseline="0" dirty="0" smtClean="0">
                          <a:latin typeface="Roboto" panose="020B0604020202020204" charset="0"/>
                          <a:ea typeface="Roboto" panose="020B0604020202020204" charset="0"/>
                        </a:rPr>
                        <a:t> макет интерактивной карты с участие  </a:t>
                      </a:r>
                      <a:endParaRPr lang="ru-RU" sz="2000" dirty="0">
                        <a:latin typeface="Roboto" panose="020B0604020202020204" charset="0"/>
                        <a:ea typeface="Roboto" panose="020B060402020202020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7336257"/>
                  </a:ext>
                </a:extLst>
              </a:tr>
              <a:tr h="533400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dirty="0" smtClean="0">
                        <a:solidFill>
                          <a:srgbClr val="000000"/>
                        </a:solidFill>
                        <a:latin typeface="Robot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Roboto" panose="020B0604020202020204" charset="0"/>
                          <a:ea typeface="Roboto" panose="020B0604020202020204" charset="0"/>
                        </a:rPr>
                        <a:t>Публикация интерактивной карты</a:t>
                      </a:r>
                      <a:endParaRPr lang="ru-RU" sz="2000" dirty="0">
                        <a:solidFill>
                          <a:schemeClr val="tx1"/>
                        </a:solidFill>
                        <a:latin typeface="Roboto" panose="020B0604020202020204" charset="0"/>
                        <a:ea typeface="Roboto" panose="020B06040202020202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Roboto" panose="020B0604020202020204" charset="0"/>
                          <a:ea typeface="Roboto" panose="020B0604020202020204" charset="0"/>
                        </a:rPr>
                        <a:t>01.02.2022</a:t>
                      </a:r>
                      <a:endParaRPr lang="ru-RU" sz="2000" dirty="0">
                        <a:latin typeface="Roboto" panose="020B0604020202020204" charset="0"/>
                        <a:ea typeface="Roboto" panose="020B06040202020202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Roboto" panose="020B0604020202020204" charset="0"/>
                          <a:ea typeface="Roboto" panose="020B0604020202020204" charset="0"/>
                        </a:rPr>
                        <a:t>01.03.2022</a:t>
                      </a:r>
                      <a:endParaRPr lang="ru-RU" sz="2000" dirty="0">
                        <a:latin typeface="Roboto" panose="020B0604020202020204" charset="0"/>
                        <a:ea typeface="Roboto" panose="020B06040202020202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Roboto" panose="020B0604020202020204" charset="0"/>
                          <a:ea typeface="Roboto" panose="020B0604020202020204" charset="0"/>
                        </a:rPr>
                        <a:t>Интерактивная карта</a:t>
                      </a:r>
                      <a:r>
                        <a:rPr lang="ru-RU" sz="2000" baseline="0" dirty="0" smtClean="0">
                          <a:latin typeface="Roboto" panose="020B0604020202020204" charset="0"/>
                          <a:ea typeface="Roboto" panose="020B0604020202020204" charset="0"/>
                        </a:rPr>
                        <a:t> опубликована на сайте </a:t>
                      </a:r>
                      <a:endParaRPr lang="ru-RU" sz="2000" dirty="0">
                        <a:latin typeface="Roboto" panose="020B0604020202020204" charset="0"/>
                        <a:ea typeface="Roboto" panose="020B060402020202020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9852184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solidFill>
                            <a:srgbClr val="000000"/>
                          </a:solidFill>
                          <a:latin typeface="Roboto"/>
                        </a:rPr>
                        <a:t>Побудить у более 200 школьников 5-11 классов и учащихся колледжа интерес к изучению исторических мест и событий района, с использованием веб-квест технологии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Roboto" panose="020B0604020202020204" charset="0"/>
                          <a:ea typeface="Roboto" panose="020B0604020202020204" charset="0"/>
                        </a:rPr>
                        <a:t>Проведение веб-</a:t>
                      </a:r>
                      <a:r>
                        <a:rPr lang="ru-RU" sz="2000" dirty="0" err="1" smtClean="0">
                          <a:solidFill>
                            <a:schemeClr val="tx1"/>
                          </a:solidFill>
                          <a:latin typeface="Roboto" panose="020B0604020202020204" charset="0"/>
                          <a:ea typeface="Roboto" panose="020B0604020202020204" charset="0"/>
                        </a:rPr>
                        <a:t>квеста</a:t>
                      </a:r>
                      <a:endParaRPr lang="ru-RU" sz="2000" dirty="0">
                        <a:solidFill>
                          <a:schemeClr val="tx1"/>
                        </a:solidFill>
                        <a:latin typeface="Roboto" panose="020B0604020202020204" charset="0"/>
                        <a:ea typeface="Roboto" panose="020B06040202020202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Roboto" panose="020B0604020202020204" charset="0"/>
                          <a:ea typeface="Roboto" panose="020B0604020202020204" charset="0"/>
                        </a:rPr>
                        <a:t>01.03.2022</a:t>
                      </a:r>
                      <a:endParaRPr lang="ru-RU" sz="2000" dirty="0">
                        <a:latin typeface="Roboto" panose="020B0604020202020204" charset="0"/>
                        <a:ea typeface="Roboto" panose="020B06040202020202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Roboto" panose="020B0604020202020204" charset="0"/>
                          <a:ea typeface="Roboto" panose="020B0604020202020204" charset="0"/>
                        </a:rPr>
                        <a:t>01.04.2022</a:t>
                      </a:r>
                      <a:endParaRPr lang="ru-RU" sz="2000" dirty="0">
                        <a:latin typeface="Roboto" panose="020B0604020202020204" charset="0"/>
                        <a:ea typeface="Roboto" panose="020B06040202020202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Roboto" panose="020B0604020202020204" charset="0"/>
                          <a:ea typeface="Roboto" panose="020B0604020202020204" charset="0"/>
                        </a:rPr>
                        <a:t>Проведен</a:t>
                      </a:r>
                      <a:r>
                        <a:rPr lang="ru-RU" sz="2000" baseline="0" dirty="0" smtClean="0">
                          <a:latin typeface="Roboto" panose="020B0604020202020204" charset="0"/>
                          <a:ea typeface="Roboto" panose="020B0604020202020204" charset="0"/>
                        </a:rPr>
                        <a:t> веб-</a:t>
                      </a:r>
                      <a:r>
                        <a:rPr lang="ru-RU" sz="2000" baseline="0" dirty="0" err="1" smtClean="0">
                          <a:latin typeface="Roboto" panose="020B0604020202020204" charset="0"/>
                          <a:ea typeface="Roboto" panose="020B0604020202020204" charset="0"/>
                        </a:rPr>
                        <a:t>квест</a:t>
                      </a:r>
                      <a:r>
                        <a:rPr lang="ru-RU" sz="2000" baseline="0" dirty="0" smtClean="0">
                          <a:latin typeface="Roboto" panose="020B0604020202020204" charset="0"/>
                          <a:ea typeface="Roboto" panose="020B0604020202020204" charset="0"/>
                        </a:rPr>
                        <a:t>, в котором приняло участие более 200 школьников 5-11 классов и учащихся колледжа.</a:t>
                      </a:r>
                      <a:endParaRPr lang="ru-RU" sz="2000" dirty="0">
                        <a:latin typeface="Roboto" panose="020B0604020202020204" charset="0"/>
                        <a:ea typeface="Roboto" panose="020B060402020202020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7202673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B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 flipH="1">
            <a:off x="0" y="0"/>
            <a:ext cx="4962854" cy="4962854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028700" y="3682919"/>
            <a:ext cx="7619465" cy="5575381"/>
            <a:chOff x="0" y="0"/>
            <a:chExt cx="1913890" cy="140044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913890" cy="1400448"/>
            </a:xfrm>
            <a:custGeom>
              <a:avLst/>
              <a:gdLst/>
              <a:ahLst/>
              <a:cxnLst/>
              <a:rect l="l" t="t" r="r" b="b"/>
              <a:pathLst>
                <a:path w="1913890" h="1400448">
                  <a:moveTo>
                    <a:pt x="1789430" y="1400448"/>
                  </a:moveTo>
                  <a:lnTo>
                    <a:pt x="124460" y="1400448"/>
                  </a:lnTo>
                  <a:cubicBezTo>
                    <a:pt x="55880" y="1400448"/>
                    <a:pt x="0" y="1344568"/>
                    <a:pt x="0" y="127598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89430" y="0"/>
                  </a:lnTo>
                  <a:cubicBezTo>
                    <a:pt x="1858010" y="0"/>
                    <a:pt x="1913890" y="55880"/>
                    <a:pt x="1913890" y="124460"/>
                  </a:cubicBezTo>
                  <a:lnTo>
                    <a:pt x="1913890" y="1275988"/>
                  </a:lnTo>
                  <a:cubicBezTo>
                    <a:pt x="1913890" y="1344568"/>
                    <a:pt x="1858010" y="1400448"/>
                    <a:pt x="1789430" y="1400448"/>
                  </a:cubicBezTo>
                  <a:close/>
                </a:path>
              </a:pathLst>
            </a:custGeom>
            <a:solidFill>
              <a:srgbClr val="F8F4EB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00000" flipH="1">
            <a:off x="13325146" y="5324146"/>
            <a:ext cx="4962854" cy="4962854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9639835" y="3682919"/>
            <a:ext cx="7619465" cy="5575381"/>
            <a:chOff x="0" y="0"/>
            <a:chExt cx="1913890" cy="140044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913890" cy="1400448"/>
            </a:xfrm>
            <a:custGeom>
              <a:avLst/>
              <a:gdLst/>
              <a:ahLst/>
              <a:cxnLst/>
              <a:rect l="l" t="t" r="r" b="b"/>
              <a:pathLst>
                <a:path w="1913890" h="1400448">
                  <a:moveTo>
                    <a:pt x="1789430" y="1400448"/>
                  </a:moveTo>
                  <a:lnTo>
                    <a:pt x="124460" y="1400448"/>
                  </a:lnTo>
                  <a:cubicBezTo>
                    <a:pt x="55880" y="1400448"/>
                    <a:pt x="0" y="1344568"/>
                    <a:pt x="0" y="127598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89430" y="0"/>
                  </a:lnTo>
                  <a:cubicBezTo>
                    <a:pt x="1858010" y="0"/>
                    <a:pt x="1913890" y="55880"/>
                    <a:pt x="1913890" y="124460"/>
                  </a:cubicBezTo>
                  <a:lnTo>
                    <a:pt x="1913890" y="1275988"/>
                  </a:lnTo>
                  <a:cubicBezTo>
                    <a:pt x="1913890" y="1344568"/>
                    <a:pt x="1858010" y="1400448"/>
                    <a:pt x="1789430" y="1400448"/>
                  </a:cubicBezTo>
                  <a:close/>
                </a:path>
              </a:pathLst>
            </a:custGeom>
            <a:solidFill>
              <a:srgbClr val="336699"/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1719346" y="5468851"/>
            <a:ext cx="6018297" cy="1638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500"/>
              </a:lnSpc>
              <a:spcBef>
                <a:spcPct val="0"/>
              </a:spcBef>
            </a:pPr>
            <a:r>
              <a:rPr lang="en-US" sz="5000" spc="-50" dirty="0" err="1">
                <a:solidFill>
                  <a:srgbClr val="336699"/>
                </a:solidFill>
                <a:latin typeface="Roboto" panose="020B0604020202020204" charset="0"/>
                <a:ea typeface="Roboto" panose="020B0604020202020204" charset="0"/>
              </a:rPr>
              <a:t>Запрашиваемая</a:t>
            </a:r>
            <a:r>
              <a:rPr lang="en-US" sz="5000" spc="-50" dirty="0">
                <a:solidFill>
                  <a:srgbClr val="336699"/>
                </a:solidFill>
                <a:latin typeface="Roboto" panose="020B0604020202020204" charset="0"/>
                <a:ea typeface="Roboto" panose="020B0604020202020204" charset="0"/>
              </a:rPr>
              <a:t> </a:t>
            </a:r>
            <a:r>
              <a:rPr lang="en-US" sz="5000" spc="-50" dirty="0" err="1">
                <a:solidFill>
                  <a:srgbClr val="336699"/>
                </a:solidFill>
                <a:latin typeface="Roboto" panose="020B0604020202020204" charset="0"/>
                <a:ea typeface="Roboto" panose="020B0604020202020204" charset="0"/>
              </a:rPr>
              <a:t>сумма</a:t>
            </a:r>
            <a:r>
              <a:rPr lang="en-US" sz="5000" spc="-50" dirty="0">
                <a:solidFill>
                  <a:srgbClr val="336699"/>
                </a:solidFill>
                <a:latin typeface="Roboto" panose="020B0604020202020204" charset="0"/>
                <a:ea typeface="Roboto" panose="020B0604020202020204" charset="0"/>
              </a:rPr>
              <a:t> </a:t>
            </a:r>
            <a:r>
              <a:rPr lang="en-US" sz="5000" spc="-50" dirty="0" err="1">
                <a:solidFill>
                  <a:srgbClr val="336699"/>
                </a:solidFill>
                <a:latin typeface="Roboto" panose="020B0604020202020204" charset="0"/>
                <a:ea typeface="Roboto" panose="020B0604020202020204" charset="0"/>
              </a:rPr>
              <a:t>гранта</a:t>
            </a:r>
            <a:endParaRPr lang="en-US" sz="5000" spc="-50" dirty="0">
              <a:solidFill>
                <a:srgbClr val="336699"/>
              </a:solidFill>
              <a:latin typeface="Roboto" panose="020B0604020202020204" charset="0"/>
              <a:ea typeface="Roboto" panose="020B0604020202020204" charset="0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0598159" y="5469206"/>
            <a:ext cx="6142569" cy="2500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500"/>
              </a:lnSpc>
              <a:spcBef>
                <a:spcPct val="0"/>
              </a:spcBef>
            </a:pPr>
            <a:r>
              <a:rPr lang="en-US" sz="5000" spc="-50" dirty="0" err="1">
                <a:solidFill>
                  <a:srgbClr val="F8F4EB"/>
                </a:solidFill>
                <a:latin typeface="Roboto" panose="020B0604020202020204" charset="0"/>
                <a:ea typeface="Roboto" panose="020B0604020202020204" charset="0"/>
              </a:rPr>
              <a:t>Собственные</a:t>
            </a:r>
            <a:r>
              <a:rPr lang="en-US" sz="5000" spc="-50" dirty="0">
                <a:solidFill>
                  <a:srgbClr val="F8F4EB"/>
                </a:solidFill>
                <a:latin typeface="Roboto" panose="020B0604020202020204" charset="0"/>
                <a:ea typeface="Roboto" panose="020B0604020202020204" charset="0"/>
              </a:rPr>
              <a:t> </a:t>
            </a:r>
            <a:r>
              <a:rPr lang="ru-RU" sz="5000" spc="-50" dirty="0" smtClean="0">
                <a:solidFill>
                  <a:srgbClr val="F8F4EB"/>
                </a:solidFill>
                <a:latin typeface="Roboto" panose="020B0604020202020204" charset="0"/>
                <a:ea typeface="Roboto" panose="020B0604020202020204" charset="0"/>
              </a:rPr>
              <a:t>и привлеченные </a:t>
            </a:r>
            <a:r>
              <a:rPr lang="en-US" sz="5000" spc="-50" dirty="0" smtClean="0">
                <a:solidFill>
                  <a:srgbClr val="F8F4EB"/>
                </a:solidFill>
                <a:latin typeface="Roboto" panose="020B0604020202020204" charset="0"/>
                <a:ea typeface="Roboto" panose="020B0604020202020204" charset="0"/>
              </a:rPr>
              <a:t>средства/</a:t>
            </a:r>
            <a:r>
              <a:rPr lang="en-US" sz="5000" spc="-50" dirty="0" err="1" smtClean="0">
                <a:solidFill>
                  <a:srgbClr val="F8F4EB"/>
                </a:solidFill>
                <a:latin typeface="Roboto" panose="020B0604020202020204" charset="0"/>
                <a:ea typeface="Roboto" panose="020B0604020202020204" charset="0"/>
              </a:rPr>
              <a:t>ресурсы</a:t>
            </a:r>
            <a:r>
              <a:rPr lang="en-US" sz="5000" spc="-50" dirty="0" smtClean="0">
                <a:solidFill>
                  <a:srgbClr val="F8F4EB"/>
                </a:solidFill>
                <a:latin typeface="Roboto" panose="020B0604020202020204" charset="0"/>
                <a:ea typeface="Roboto" panose="020B0604020202020204" charset="0"/>
              </a:rPr>
              <a:t> </a:t>
            </a:r>
            <a:endParaRPr lang="en-US" sz="5000" spc="-50" dirty="0">
              <a:solidFill>
                <a:srgbClr val="F8F4EB"/>
              </a:solidFill>
              <a:latin typeface="Roboto" panose="020B0604020202020204" charset="0"/>
              <a:ea typeface="Roboto" panose="020B0604020202020204" charset="0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3046172" y="845138"/>
            <a:ext cx="13694556" cy="7760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231"/>
              </a:lnSpc>
              <a:spcBef>
                <a:spcPct val="0"/>
              </a:spcBef>
            </a:pPr>
            <a:r>
              <a:rPr lang="en-US" sz="4945" dirty="0">
                <a:solidFill>
                  <a:srgbClr val="050607"/>
                </a:solidFill>
                <a:latin typeface="Roboto" panose="020B0604020202020204" charset="0"/>
                <a:ea typeface="Roboto" panose="020B0604020202020204" charset="0"/>
              </a:rPr>
              <a:t>VI РАЗДЕЛ «БЮДЖЕТ ПРОЕКТА»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B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361816" y="8306739"/>
            <a:ext cx="1897484" cy="1061551"/>
            <a:chOff x="0" y="0"/>
            <a:chExt cx="726425" cy="406400"/>
          </a:xfrm>
        </p:grpSpPr>
        <p:sp>
          <p:nvSpPr>
            <p:cNvPr id="3" name="Freeform 3"/>
            <p:cNvSpPr/>
            <p:nvPr/>
          </p:nvSpPr>
          <p:spPr>
            <a:xfrm>
              <a:off x="17780" y="22860"/>
              <a:ext cx="701026" cy="360680"/>
            </a:xfrm>
            <a:custGeom>
              <a:avLst/>
              <a:gdLst/>
              <a:ahLst/>
              <a:cxnLst/>
              <a:rect l="l" t="t" r="r" b="b"/>
              <a:pathLst>
                <a:path w="701026" h="360680">
                  <a:moveTo>
                    <a:pt x="701026" y="180340"/>
                  </a:moveTo>
                  <a:cubicBezTo>
                    <a:pt x="701026" y="81280"/>
                    <a:pt x="621016" y="0"/>
                    <a:pt x="520686" y="0"/>
                  </a:cubicBezTo>
                  <a:lnTo>
                    <a:pt x="172720" y="0"/>
                  </a:lnTo>
                  <a:lnTo>
                    <a:pt x="172720" y="1270"/>
                  </a:lnTo>
                  <a:cubicBezTo>
                    <a:pt x="76200" y="5080"/>
                    <a:pt x="0" y="83820"/>
                    <a:pt x="0" y="180340"/>
                  </a:cubicBezTo>
                  <a:cubicBezTo>
                    <a:pt x="0" y="276860"/>
                    <a:pt x="77470" y="355600"/>
                    <a:pt x="172720" y="359410"/>
                  </a:cubicBezTo>
                  <a:lnTo>
                    <a:pt x="172720" y="360680"/>
                  </a:lnTo>
                  <a:lnTo>
                    <a:pt x="520685" y="360680"/>
                  </a:lnTo>
                  <a:cubicBezTo>
                    <a:pt x="619745" y="360680"/>
                    <a:pt x="701025" y="279400"/>
                    <a:pt x="701025" y="180340"/>
                  </a:cubicBezTo>
                  <a:close/>
                </a:path>
              </a:pathLst>
            </a:custGeom>
            <a:solidFill>
              <a:srgbClr val="454699">
                <a:alpha val="7843"/>
              </a:srgbClr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6358183" y="8449615"/>
            <a:ext cx="775800" cy="775800"/>
            <a:chOff x="0" y="0"/>
            <a:chExt cx="1034400" cy="1034400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034400" cy="10344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53923" y="153923"/>
              <a:ext cx="726554" cy="726554"/>
            </a:xfrm>
            <a:prstGeom prst="rect">
              <a:avLst/>
            </a:prstGeom>
          </p:spPr>
        </p:pic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0800000" flipH="1">
            <a:off x="16358183" y="-917542"/>
            <a:ext cx="5401413" cy="540141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0800000">
            <a:off x="1028700" y="9225415"/>
            <a:ext cx="2123171" cy="106158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206439" y="1724090"/>
            <a:ext cx="10313427" cy="550479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7355448" y="4483872"/>
            <a:ext cx="10532413" cy="5490021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12621654" y="2989298"/>
            <a:ext cx="5831259" cy="4451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691"/>
              </a:lnSpc>
            </a:pPr>
            <a:endParaRPr/>
          </a:p>
        </p:txBody>
      </p:sp>
      <p:sp>
        <p:nvSpPr>
          <p:cNvPr id="12" name="TextBox 12"/>
          <p:cNvSpPr txBox="1"/>
          <p:nvPr/>
        </p:nvSpPr>
        <p:spPr>
          <a:xfrm>
            <a:off x="1028700" y="215845"/>
            <a:ext cx="15597104" cy="944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7560"/>
              </a:lnSpc>
              <a:spcBef>
                <a:spcPct val="0"/>
              </a:spcBef>
            </a:pPr>
            <a:r>
              <a:rPr lang="en-US" sz="6000" dirty="0">
                <a:solidFill>
                  <a:srgbClr val="050607"/>
                </a:solidFill>
                <a:latin typeface="Roboto" panose="020B0604020202020204" charset="0"/>
                <a:ea typeface="Roboto" panose="020B0604020202020204" charset="0"/>
              </a:rPr>
              <a:t>VI РАЗДЕЛ «БЮДЖЕТ ПРОЕКТА»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B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361816" y="8306739"/>
            <a:ext cx="1897484" cy="1061551"/>
            <a:chOff x="0" y="0"/>
            <a:chExt cx="726425" cy="406400"/>
          </a:xfrm>
        </p:grpSpPr>
        <p:sp>
          <p:nvSpPr>
            <p:cNvPr id="3" name="Freeform 3"/>
            <p:cNvSpPr/>
            <p:nvPr/>
          </p:nvSpPr>
          <p:spPr>
            <a:xfrm>
              <a:off x="17780" y="22860"/>
              <a:ext cx="701026" cy="360680"/>
            </a:xfrm>
            <a:custGeom>
              <a:avLst/>
              <a:gdLst/>
              <a:ahLst/>
              <a:cxnLst/>
              <a:rect l="l" t="t" r="r" b="b"/>
              <a:pathLst>
                <a:path w="701026" h="360680">
                  <a:moveTo>
                    <a:pt x="701026" y="180340"/>
                  </a:moveTo>
                  <a:cubicBezTo>
                    <a:pt x="701026" y="81280"/>
                    <a:pt x="621016" y="0"/>
                    <a:pt x="520686" y="0"/>
                  </a:cubicBezTo>
                  <a:lnTo>
                    <a:pt x="172720" y="0"/>
                  </a:lnTo>
                  <a:lnTo>
                    <a:pt x="172720" y="1270"/>
                  </a:lnTo>
                  <a:cubicBezTo>
                    <a:pt x="76200" y="5080"/>
                    <a:pt x="0" y="83820"/>
                    <a:pt x="0" y="180340"/>
                  </a:cubicBezTo>
                  <a:cubicBezTo>
                    <a:pt x="0" y="276860"/>
                    <a:pt x="77470" y="355600"/>
                    <a:pt x="172720" y="359410"/>
                  </a:cubicBezTo>
                  <a:lnTo>
                    <a:pt x="172720" y="360680"/>
                  </a:lnTo>
                  <a:lnTo>
                    <a:pt x="520685" y="360680"/>
                  </a:lnTo>
                  <a:cubicBezTo>
                    <a:pt x="619745" y="360680"/>
                    <a:pt x="701025" y="279400"/>
                    <a:pt x="701025" y="180340"/>
                  </a:cubicBezTo>
                  <a:close/>
                </a:path>
              </a:pathLst>
            </a:custGeom>
            <a:solidFill>
              <a:srgbClr val="454699">
                <a:alpha val="7843"/>
              </a:srgbClr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6358183" y="8449615"/>
            <a:ext cx="775800" cy="775800"/>
            <a:chOff x="0" y="0"/>
            <a:chExt cx="1034400" cy="1034400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034400" cy="10344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53923" y="153923"/>
              <a:ext cx="726554" cy="726554"/>
            </a:xfrm>
            <a:prstGeom prst="rect">
              <a:avLst/>
            </a:prstGeom>
          </p:spPr>
        </p:pic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0800000" flipH="1">
            <a:off x="13500422" y="-257913"/>
            <a:ext cx="5401413" cy="5401413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11788379" y="125117"/>
            <a:ext cx="6331405" cy="2454107"/>
            <a:chOff x="0" y="0"/>
            <a:chExt cx="1703781" cy="6604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703781" cy="660400"/>
            </a:xfrm>
            <a:custGeom>
              <a:avLst/>
              <a:gdLst/>
              <a:ahLst/>
              <a:cxnLst/>
              <a:rect l="l" t="t" r="r" b="b"/>
              <a:pathLst>
                <a:path w="1703781" h="660400">
                  <a:moveTo>
                    <a:pt x="1579320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579321" y="0"/>
                  </a:lnTo>
                  <a:cubicBezTo>
                    <a:pt x="1647901" y="0"/>
                    <a:pt x="1703781" y="55880"/>
                    <a:pt x="1703781" y="124460"/>
                  </a:cubicBezTo>
                  <a:lnTo>
                    <a:pt x="1703781" y="535940"/>
                  </a:lnTo>
                  <a:cubicBezTo>
                    <a:pt x="1703781" y="604520"/>
                    <a:pt x="1647901" y="660400"/>
                    <a:pt x="1579321" y="660400"/>
                  </a:cubicBezTo>
                  <a:close/>
                </a:path>
              </a:pathLst>
            </a:custGeom>
            <a:solidFill>
              <a:srgbClr val="F8F4EB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12038450" y="960382"/>
            <a:ext cx="5831260" cy="1783178"/>
            <a:chOff x="-1" y="623589"/>
            <a:chExt cx="7775013" cy="2377571"/>
          </a:xfrm>
        </p:grpSpPr>
        <p:sp>
          <p:nvSpPr>
            <p:cNvPr id="11" name="TextBox 11"/>
            <p:cNvSpPr txBox="1"/>
            <p:nvPr/>
          </p:nvSpPr>
          <p:spPr>
            <a:xfrm>
              <a:off x="-1" y="623589"/>
              <a:ext cx="7775012" cy="10281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6499"/>
                </a:lnSpc>
                <a:spcBef>
                  <a:spcPct val="0"/>
                </a:spcBef>
              </a:pPr>
              <a:r>
                <a:rPr lang="ru-RU" sz="4999" spc="-49" dirty="0" smtClean="0">
                  <a:solidFill>
                    <a:srgbClr val="050607"/>
                  </a:solidFill>
                  <a:latin typeface="League Spartan Bold"/>
                </a:rPr>
                <a:t>Рекомендации</a:t>
              </a:r>
              <a:endParaRPr lang="en-US" sz="4999" spc="-49" dirty="0">
                <a:solidFill>
                  <a:srgbClr val="050607"/>
                </a:solidFill>
                <a:latin typeface="League Spartan Bold"/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2426667"/>
              <a:ext cx="7775012" cy="5744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3691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326314" y="1352170"/>
            <a:ext cx="1061585" cy="1090623"/>
            <a:chOff x="0" y="0"/>
            <a:chExt cx="1415447" cy="1454164"/>
          </a:xfrm>
        </p:grpSpPr>
        <p:sp>
          <p:nvSpPr>
            <p:cNvPr id="14" name="TextBox 14"/>
            <p:cNvSpPr txBox="1"/>
            <p:nvPr/>
          </p:nvSpPr>
          <p:spPr>
            <a:xfrm>
              <a:off x="691764" y="1425009"/>
              <a:ext cx="31919" cy="291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5"/>
                </a:lnSpc>
              </a:pPr>
              <a:r>
                <a:rPr lang="en-US" sz="100">
                  <a:solidFill>
                    <a:srgbClr val="FDD6AB">
                      <a:alpha val="81961"/>
                    </a:srgbClr>
                  </a:solidFill>
                  <a:latin typeface="Arimo"/>
                </a:rPr>
                <a:t>Item 1</a:t>
              </a:r>
            </a:p>
            <a:p>
              <a:pPr algn="ctr">
                <a:lnSpc>
                  <a:spcPts val="95"/>
                </a:lnSpc>
              </a:pPr>
              <a:r>
                <a:rPr lang="en-US" sz="100">
                  <a:solidFill>
                    <a:srgbClr val="FDD6AB">
                      <a:alpha val="81961"/>
                    </a:srgbClr>
                  </a:solidFill>
                  <a:latin typeface="Arimo"/>
                </a:rPr>
                <a:t>100%</a:t>
              </a:r>
            </a:p>
          </p:txBody>
        </p:sp>
        <p:grpSp>
          <p:nvGrpSpPr>
            <p:cNvPr id="15" name="Group 15"/>
            <p:cNvGrpSpPr>
              <a:grpSpLocks noChangeAspect="1"/>
            </p:cNvGrpSpPr>
            <p:nvPr/>
          </p:nvGrpSpPr>
          <p:grpSpPr>
            <a:xfrm>
              <a:off x="0" y="0"/>
              <a:ext cx="1415447" cy="1415447"/>
              <a:chOff x="0" y="0"/>
              <a:chExt cx="2540000" cy="25400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-53" y="0"/>
                <a:ext cx="2540070" cy="2540035"/>
              </a:xfrm>
              <a:custGeom>
                <a:avLst/>
                <a:gdLst/>
                <a:ahLst/>
                <a:cxnLst/>
                <a:rect l="l" t="t" r="r" b="b"/>
                <a:pathLst>
                  <a:path w="2540070" h="2540035">
                    <a:moveTo>
                      <a:pt x="1270053" y="0"/>
                    </a:moveTo>
                    <a:cubicBezTo>
                      <a:pt x="1971442" y="0"/>
                      <a:pt x="2540035" y="568579"/>
                      <a:pt x="2540053" y="1269968"/>
                    </a:cubicBezTo>
                    <a:cubicBezTo>
                      <a:pt x="2540070" y="1971358"/>
                      <a:pt x="1971506" y="2539965"/>
                      <a:pt x="1270116" y="2540000"/>
                    </a:cubicBezTo>
                    <a:cubicBezTo>
                      <a:pt x="568727" y="2540035"/>
                      <a:pt x="106" y="1971485"/>
                      <a:pt x="53" y="1270095"/>
                    </a:cubicBezTo>
                    <a:cubicBezTo>
                      <a:pt x="0" y="568706"/>
                      <a:pt x="568537" y="70"/>
                      <a:pt x="1269926" y="0"/>
                    </a:cubicBezTo>
                    <a:lnTo>
                      <a:pt x="1270053" y="1270000"/>
                    </a:lnTo>
                    <a:close/>
                  </a:path>
                </a:pathLst>
              </a:custGeom>
              <a:solidFill>
                <a:srgbClr val="336699">
                  <a:alpha val="81961"/>
                </a:srgbClr>
              </a:solidFill>
            </p:spPr>
          </p:sp>
          <p:sp>
            <p:nvSpPr>
              <p:cNvPr id="17" name="Freeform 17"/>
              <p:cNvSpPr/>
              <p:nvPr/>
            </p:nvSpPr>
            <p:spPr>
              <a:xfrm>
                <a:off x="1270000" y="0"/>
                <a:ext cx="127" cy="1270000"/>
              </a:xfrm>
              <a:custGeom>
                <a:avLst/>
                <a:gdLst/>
                <a:ahLst/>
                <a:cxnLst/>
                <a:rect l="l" t="t" r="r" b="b"/>
                <a:pathLst>
                  <a:path w="127" h="1270000">
                    <a:moveTo>
                      <a:pt x="0" y="0"/>
                    </a:moveTo>
                    <a:cubicBezTo>
                      <a:pt x="42" y="0"/>
                      <a:pt x="85" y="0"/>
                      <a:pt x="127" y="0"/>
                    </a:cubicBezTo>
                    <a:lnTo>
                      <a:pt x="0" y="1270000"/>
                    </a:lnTo>
                    <a:close/>
                  </a:path>
                </a:pathLst>
              </a:custGeom>
              <a:solidFill>
                <a:srgbClr val="7382B4">
                  <a:alpha val="81961"/>
                </a:srgbClr>
              </a:solidFill>
            </p:spPr>
          </p:sp>
        </p:grpSp>
      </p:grpSp>
      <p:sp>
        <p:nvSpPr>
          <p:cNvPr id="18" name="TextBox 18"/>
          <p:cNvSpPr txBox="1"/>
          <p:nvPr/>
        </p:nvSpPr>
        <p:spPr>
          <a:xfrm>
            <a:off x="1622191" y="1589550"/>
            <a:ext cx="10003393" cy="4838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779"/>
              </a:lnSpc>
              <a:spcBef>
                <a:spcPct val="0"/>
              </a:spcBef>
            </a:pPr>
            <a:r>
              <a:rPr lang="en-US" sz="2999" dirty="0" err="1">
                <a:solidFill>
                  <a:srgbClr val="050607"/>
                </a:solidFill>
                <a:latin typeface="Roboto"/>
              </a:rPr>
              <a:t>Все</a:t>
            </a:r>
            <a:r>
              <a:rPr lang="en-US" sz="2999" dirty="0">
                <a:solidFill>
                  <a:srgbClr val="050607"/>
                </a:solidFill>
                <a:latin typeface="Roboto"/>
              </a:rPr>
              <a:t> планируемые расходы реалистичны и обоснованы </a:t>
            </a:r>
          </a:p>
        </p:txBody>
      </p:sp>
      <p:pic>
        <p:nvPicPr>
          <p:cNvPr id="19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0800000">
            <a:off x="212017" y="9368290"/>
            <a:ext cx="2123171" cy="1061585"/>
          </a:xfrm>
          <a:prstGeom prst="rect">
            <a:avLst/>
          </a:prstGeom>
        </p:spPr>
      </p:pic>
      <p:grpSp>
        <p:nvGrpSpPr>
          <p:cNvPr id="20" name="Group 20"/>
          <p:cNvGrpSpPr/>
          <p:nvPr/>
        </p:nvGrpSpPr>
        <p:grpSpPr>
          <a:xfrm>
            <a:off x="326314" y="2986351"/>
            <a:ext cx="1061585" cy="1090623"/>
            <a:chOff x="0" y="0"/>
            <a:chExt cx="1415447" cy="1454164"/>
          </a:xfrm>
        </p:grpSpPr>
        <p:sp>
          <p:nvSpPr>
            <p:cNvPr id="21" name="TextBox 21"/>
            <p:cNvSpPr txBox="1"/>
            <p:nvPr/>
          </p:nvSpPr>
          <p:spPr>
            <a:xfrm>
              <a:off x="691764" y="1425009"/>
              <a:ext cx="31919" cy="291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5"/>
                </a:lnSpc>
              </a:pPr>
              <a:r>
                <a:rPr lang="en-US" sz="100">
                  <a:solidFill>
                    <a:srgbClr val="FDD6AB">
                      <a:alpha val="81961"/>
                    </a:srgbClr>
                  </a:solidFill>
                  <a:latin typeface="Arimo"/>
                </a:rPr>
                <a:t>Item 1</a:t>
              </a:r>
            </a:p>
            <a:p>
              <a:pPr algn="ctr">
                <a:lnSpc>
                  <a:spcPts val="95"/>
                </a:lnSpc>
              </a:pPr>
              <a:r>
                <a:rPr lang="en-US" sz="100">
                  <a:solidFill>
                    <a:srgbClr val="FDD6AB">
                      <a:alpha val="81961"/>
                    </a:srgbClr>
                  </a:solidFill>
                  <a:latin typeface="Arimo"/>
                </a:rPr>
                <a:t>100%</a:t>
              </a:r>
            </a:p>
          </p:txBody>
        </p:sp>
        <p:grpSp>
          <p:nvGrpSpPr>
            <p:cNvPr id="22" name="Group 22"/>
            <p:cNvGrpSpPr>
              <a:grpSpLocks noChangeAspect="1"/>
            </p:cNvGrpSpPr>
            <p:nvPr/>
          </p:nvGrpSpPr>
          <p:grpSpPr>
            <a:xfrm>
              <a:off x="0" y="0"/>
              <a:ext cx="1415447" cy="1415447"/>
              <a:chOff x="0" y="0"/>
              <a:chExt cx="2540000" cy="254000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-53" y="0"/>
                <a:ext cx="2540070" cy="2540035"/>
              </a:xfrm>
              <a:custGeom>
                <a:avLst/>
                <a:gdLst/>
                <a:ahLst/>
                <a:cxnLst/>
                <a:rect l="l" t="t" r="r" b="b"/>
                <a:pathLst>
                  <a:path w="2540070" h="2540035">
                    <a:moveTo>
                      <a:pt x="1270053" y="0"/>
                    </a:moveTo>
                    <a:cubicBezTo>
                      <a:pt x="1971442" y="0"/>
                      <a:pt x="2540035" y="568579"/>
                      <a:pt x="2540053" y="1269968"/>
                    </a:cubicBezTo>
                    <a:cubicBezTo>
                      <a:pt x="2540070" y="1971358"/>
                      <a:pt x="1971506" y="2539965"/>
                      <a:pt x="1270116" y="2540000"/>
                    </a:cubicBezTo>
                    <a:cubicBezTo>
                      <a:pt x="568727" y="2540035"/>
                      <a:pt x="106" y="1971485"/>
                      <a:pt x="53" y="1270095"/>
                    </a:cubicBezTo>
                    <a:cubicBezTo>
                      <a:pt x="0" y="568706"/>
                      <a:pt x="568537" y="70"/>
                      <a:pt x="1269926" y="0"/>
                    </a:cubicBezTo>
                    <a:lnTo>
                      <a:pt x="1270053" y="1270000"/>
                    </a:lnTo>
                    <a:close/>
                  </a:path>
                </a:pathLst>
              </a:custGeom>
              <a:solidFill>
                <a:srgbClr val="336699">
                  <a:alpha val="81961"/>
                </a:srgbClr>
              </a:solidFill>
            </p:spPr>
          </p:sp>
          <p:sp>
            <p:nvSpPr>
              <p:cNvPr id="24" name="Freeform 24"/>
              <p:cNvSpPr/>
              <p:nvPr/>
            </p:nvSpPr>
            <p:spPr>
              <a:xfrm>
                <a:off x="1270000" y="0"/>
                <a:ext cx="127" cy="1270000"/>
              </a:xfrm>
              <a:custGeom>
                <a:avLst/>
                <a:gdLst/>
                <a:ahLst/>
                <a:cxnLst/>
                <a:rect l="l" t="t" r="r" b="b"/>
                <a:pathLst>
                  <a:path w="127" h="1270000">
                    <a:moveTo>
                      <a:pt x="0" y="0"/>
                    </a:moveTo>
                    <a:cubicBezTo>
                      <a:pt x="42" y="0"/>
                      <a:pt x="85" y="0"/>
                      <a:pt x="127" y="0"/>
                    </a:cubicBezTo>
                    <a:lnTo>
                      <a:pt x="0" y="1270000"/>
                    </a:lnTo>
                    <a:close/>
                  </a:path>
                </a:pathLst>
              </a:custGeom>
              <a:solidFill>
                <a:srgbClr val="7382B4">
                  <a:alpha val="81961"/>
                </a:srgbClr>
              </a:solidFill>
            </p:spPr>
          </p:sp>
        </p:grpSp>
      </p:grpSp>
      <p:sp>
        <p:nvSpPr>
          <p:cNvPr id="25" name="TextBox 25"/>
          <p:cNvSpPr txBox="1"/>
          <p:nvPr/>
        </p:nvSpPr>
        <p:spPr>
          <a:xfrm>
            <a:off x="1622191" y="2957776"/>
            <a:ext cx="13522457" cy="1440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779"/>
              </a:lnSpc>
              <a:spcBef>
                <a:spcPct val="0"/>
              </a:spcBef>
            </a:pPr>
            <a:r>
              <a:rPr lang="en-US" sz="2999" dirty="0">
                <a:solidFill>
                  <a:srgbClr val="050607"/>
                </a:solidFill>
                <a:latin typeface="Roboto"/>
              </a:rPr>
              <a:t>В бюджете проекта предусмотрено </a:t>
            </a:r>
            <a:r>
              <a:rPr lang="en-US" sz="2999" dirty="0" err="1">
                <a:solidFill>
                  <a:srgbClr val="050607"/>
                </a:solidFill>
                <a:latin typeface="Roboto"/>
              </a:rPr>
              <a:t>финансовое</a:t>
            </a:r>
            <a:r>
              <a:rPr lang="en-US" sz="2999" dirty="0">
                <a:solidFill>
                  <a:srgbClr val="050607"/>
                </a:solidFill>
                <a:latin typeface="Roboto"/>
              </a:rPr>
              <a:t> </a:t>
            </a:r>
            <a:r>
              <a:rPr lang="en-US" sz="2999" dirty="0" err="1">
                <a:solidFill>
                  <a:srgbClr val="050607"/>
                </a:solidFill>
                <a:latin typeface="Roboto"/>
              </a:rPr>
              <a:t>обеспечение</a:t>
            </a:r>
            <a:r>
              <a:rPr lang="en-US" sz="2999" dirty="0">
                <a:solidFill>
                  <a:srgbClr val="050607"/>
                </a:solidFill>
                <a:latin typeface="Roboto"/>
              </a:rPr>
              <a:t> </a:t>
            </a:r>
            <a:r>
              <a:rPr lang="en-US" sz="2999" dirty="0" err="1">
                <a:solidFill>
                  <a:srgbClr val="050607"/>
                </a:solidFill>
                <a:latin typeface="Roboto"/>
              </a:rPr>
              <a:t>всех</a:t>
            </a:r>
            <a:r>
              <a:rPr lang="en-US" sz="2999" dirty="0">
                <a:solidFill>
                  <a:srgbClr val="050607"/>
                </a:solidFill>
                <a:latin typeface="Roboto"/>
              </a:rPr>
              <a:t> мероприятий проекта и </a:t>
            </a:r>
            <a:r>
              <a:rPr lang="en-US" sz="2999" dirty="0" err="1">
                <a:solidFill>
                  <a:srgbClr val="050607"/>
                </a:solidFill>
                <a:latin typeface="Roboto"/>
              </a:rPr>
              <a:t>отсутствуют</a:t>
            </a:r>
            <a:r>
              <a:rPr lang="en-US" sz="2999" dirty="0">
                <a:solidFill>
                  <a:srgbClr val="050607"/>
                </a:solidFill>
                <a:latin typeface="Roboto"/>
              </a:rPr>
              <a:t> расходы, </a:t>
            </a:r>
            <a:r>
              <a:rPr lang="en-US" sz="2999" dirty="0" err="1">
                <a:solidFill>
                  <a:srgbClr val="050607"/>
                </a:solidFill>
                <a:latin typeface="Roboto"/>
              </a:rPr>
              <a:t>которые</a:t>
            </a:r>
            <a:r>
              <a:rPr lang="en-US" sz="2999" dirty="0">
                <a:solidFill>
                  <a:srgbClr val="050607"/>
                </a:solidFill>
                <a:latin typeface="Roboto"/>
              </a:rPr>
              <a:t> </a:t>
            </a:r>
            <a:r>
              <a:rPr lang="en-US" sz="2999" dirty="0" err="1">
                <a:solidFill>
                  <a:srgbClr val="050607"/>
                </a:solidFill>
                <a:latin typeface="Roboto"/>
              </a:rPr>
              <a:t>непосредственно</a:t>
            </a:r>
            <a:r>
              <a:rPr lang="en-US" sz="2999" dirty="0">
                <a:solidFill>
                  <a:srgbClr val="050607"/>
                </a:solidFill>
                <a:latin typeface="Roboto"/>
              </a:rPr>
              <a:t> </a:t>
            </a:r>
            <a:r>
              <a:rPr lang="en-US" sz="2999" dirty="0" err="1">
                <a:solidFill>
                  <a:srgbClr val="050607"/>
                </a:solidFill>
                <a:latin typeface="Roboto"/>
              </a:rPr>
              <a:t>не</a:t>
            </a:r>
            <a:r>
              <a:rPr lang="en-US" sz="2999" dirty="0">
                <a:solidFill>
                  <a:srgbClr val="050607"/>
                </a:solidFill>
                <a:latin typeface="Roboto"/>
              </a:rPr>
              <a:t> </a:t>
            </a:r>
            <a:r>
              <a:rPr lang="en-US" sz="2999" dirty="0" err="1">
                <a:solidFill>
                  <a:srgbClr val="050607"/>
                </a:solidFill>
                <a:latin typeface="Roboto"/>
              </a:rPr>
              <a:t>связаны</a:t>
            </a:r>
            <a:r>
              <a:rPr lang="en-US" sz="2999" dirty="0">
                <a:solidFill>
                  <a:srgbClr val="050607"/>
                </a:solidFill>
                <a:latin typeface="Roboto"/>
              </a:rPr>
              <a:t> с </a:t>
            </a:r>
            <a:r>
              <a:rPr lang="en-US" sz="2999" dirty="0" err="1">
                <a:solidFill>
                  <a:srgbClr val="050607"/>
                </a:solidFill>
                <a:latin typeface="Roboto"/>
              </a:rPr>
              <a:t>мероприятиями</a:t>
            </a:r>
            <a:r>
              <a:rPr lang="en-US" sz="2999" dirty="0">
                <a:solidFill>
                  <a:srgbClr val="050607"/>
                </a:solidFill>
                <a:latin typeface="Roboto"/>
              </a:rPr>
              <a:t> проекта 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622191" y="4954441"/>
            <a:ext cx="14904535" cy="962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779"/>
              </a:lnSpc>
              <a:spcBef>
                <a:spcPct val="0"/>
              </a:spcBef>
            </a:pPr>
            <a:r>
              <a:rPr lang="en-US" sz="2999">
                <a:solidFill>
                  <a:srgbClr val="050607"/>
                </a:solidFill>
                <a:latin typeface="Roboto"/>
              </a:rPr>
              <a:t>Даны корректные комментарии по всем предполагаемым расходам за счет гранта, позволяющие четко определить состав (детализацию) расходов</a:t>
            </a:r>
          </a:p>
        </p:txBody>
      </p:sp>
      <p:grpSp>
        <p:nvGrpSpPr>
          <p:cNvPr id="27" name="Group 27"/>
          <p:cNvGrpSpPr/>
          <p:nvPr/>
        </p:nvGrpSpPr>
        <p:grpSpPr>
          <a:xfrm>
            <a:off x="326314" y="4904449"/>
            <a:ext cx="1061585" cy="1090623"/>
            <a:chOff x="0" y="0"/>
            <a:chExt cx="1415447" cy="1454164"/>
          </a:xfrm>
        </p:grpSpPr>
        <p:sp>
          <p:nvSpPr>
            <p:cNvPr id="28" name="TextBox 28"/>
            <p:cNvSpPr txBox="1"/>
            <p:nvPr/>
          </p:nvSpPr>
          <p:spPr>
            <a:xfrm>
              <a:off x="691764" y="1425009"/>
              <a:ext cx="31919" cy="291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5"/>
                </a:lnSpc>
              </a:pPr>
              <a:r>
                <a:rPr lang="en-US" sz="100">
                  <a:solidFill>
                    <a:srgbClr val="FDD6AB">
                      <a:alpha val="81961"/>
                    </a:srgbClr>
                  </a:solidFill>
                  <a:latin typeface="Arimo"/>
                </a:rPr>
                <a:t>Item 1</a:t>
              </a:r>
            </a:p>
            <a:p>
              <a:pPr algn="ctr">
                <a:lnSpc>
                  <a:spcPts val="95"/>
                </a:lnSpc>
              </a:pPr>
              <a:r>
                <a:rPr lang="en-US" sz="100">
                  <a:solidFill>
                    <a:srgbClr val="FDD6AB">
                      <a:alpha val="81961"/>
                    </a:srgbClr>
                  </a:solidFill>
                  <a:latin typeface="Arimo"/>
                </a:rPr>
                <a:t>100%</a:t>
              </a:r>
            </a:p>
          </p:txBody>
        </p:sp>
        <p:grpSp>
          <p:nvGrpSpPr>
            <p:cNvPr id="29" name="Group 29"/>
            <p:cNvGrpSpPr>
              <a:grpSpLocks noChangeAspect="1"/>
            </p:cNvGrpSpPr>
            <p:nvPr/>
          </p:nvGrpSpPr>
          <p:grpSpPr>
            <a:xfrm>
              <a:off x="0" y="0"/>
              <a:ext cx="1415447" cy="1415447"/>
              <a:chOff x="0" y="0"/>
              <a:chExt cx="2540000" cy="2540000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-53" y="0"/>
                <a:ext cx="2540070" cy="2540035"/>
              </a:xfrm>
              <a:custGeom>
                <a:avLst/>
                <a:gdLst/>
                <a:ahLst/>
                <a:cxnLst/>
                <a:rect l="l" t="t" r="r" b="b"/>
                <a:pathLst>
                  <a:path w="2540070" h="2540035">
                    <a:moveTo>
                      <a:pt x="1270053" y="0"/>
                    </a:moveTo>
                    <a:cubicBezTo>
                      <a:pt x="1971442" y="0"/>
                      <a:pt x="2540035" y="568579"/>
                      <a:pt x="2540053" y="1269968"/>
                    </a:cubicBezTo>
                    <a:cubicBezTo>
                      <a:pt x="2540070" y="1971358"/>
                      <a:pt x="1971506" y="2539965"/>
                      <a:pt x="1270116" y="2540000"/>
                    </a:cubicBezTo>
                    <a:cubicBezTo>
                      <a:pt x="568727" y="2540035"/>
                      <a:pt x="106" y="1971485"/>
                      <a:pt x="53" y="1270095"/>
                    </a:cubicBezTo>
                    <a:cubicBezTo>
                      <a:pt x="0" y="568706"/>
                      <a:pt x="568537" y="70"/>
                      <a:pt x="1269926" y="0"/>
                    </a:cubicBezTo>
                    <a:lnTo>
                      <a:pt x="1270053" y="1270000"/>
                    </a:lnTo>
                    <a:close/>
                  </a:path>
                </a:pathLst>
              </a:custGeom>
              <a:solidFill>
                <a:srgbClr val="336699">
                  <a:alpha val="81961"/>
                </a:srgbClr>
              </a:solidFill>
            </p:spPr>
          </p:sp>
          <p:sp>
            <p:nvSpPr>
              <p:cNvPr id="31" name="Freeform 31"/>
              <p:cNvSpPr/>
              <p:nvPr/>
            </p:nvSpPr>
            <p:spPr>
              <a:xfrm>
                <a:off x="1270000" y="0"/>
                <a:ext cx="127" cy="1270000"/>
              </a:xfrm>
              <a:custGeom>
                <a:avLst/>
                <a:gdLst/>
                <a:ahLst/>
                <a:cxnLst/>
                <a:rect l="l" t="t" r="r" b="b"/>
                <a:pathLst>
                  <a:path w="127" h="1270000">
                    <a:moveTo>
                      <a:pt x="0" y="0"/>
                    </a:moveTo>
                    <a:cubicBezTo>
                      <a:pt x="42" y="0"/>
                      <a:pt x="85" y="0"/>
                      <a:pt x="127" y="0"/>
                    </a:cubicBezTo>
                    <a:lnTo>
                      <a:pt x="0" y="1270000"/>
                    </a:lnTo>
                    <a:close/>
                  </a:path>
                </a:pathLst>
              </a:custGeom>
              <a:solidFill>
                <a:srgbClr val="7382B4">
                  <a:alpha val="81961"/>
                </a:srgbClr>
              </a:solidFill>
            </p:spPr>
          </p:sp>
        </p:grpSp>
      </p:grpSp>
      <p:grpSp>
        <p:nvGrpSpPr>
          <p:cNvPr id="32" name="Group 32"/>
          <p:cNvGrpSpPr/>
          <p:nvPr/>
        </p:nvGrpSpPr>
        <p:grpSpPr>
          <a:xfrm>
            <a:off x="326314" y="6723936"/>
            <a:ext cx="1061585" cy="1090623"/>
            <a:chOff x="0" y="0"/>
            <a:chExt cx="1415447" cy="1454164"/>
          </a:xfrm>
        </p:grpSpPr>
        <p:sp>
          <p:nvSpPr>
            <p:cNvPr id="33" name="TextBox 33"/>
            <p:cNvSpPr txBox="1"/>
            <p:nvPr/>
          </p:nvSpPr>
          <p:spPr>
            <a:xfrm>
              <a:off x="691764" y="1425009"/>
              <a:ext cx="31919" cy="291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5"/>
                </a:lnSpc>
              </a:pPr>
              <a:r>
                <a:rPr lang="en-US" sz="100">
                  <a:solidFill>
                    <a:srgbClr val="FDD6AB">
                      <a:alpha val="81961"/>
                    </a:srgbClr>
                  </a:solidFill>
                  <a:latin typeface="Arimo"/>
                </a:rPr>
                <a:t>Item 1</a:t>
              </a:r>
            </a:p>
            <a:p>
              <a:pPr algn="ctr">
                <a:lnSpc>
                  <a:spcPts val="95"/>
                </a:lnSpc>
              </a:pPr>
              <a:r>
                <a:rPr lang="en-US" sz="100">
                  <a:solidFill>
                    <a:srgbClr val="FDD6AB">
                      <a:alpha val="81961"/>
                    </a:srgbClr>
                  </a:solidFill>
                  <a:latin typeface="Arimo"/>
                </a:rPr>
                <a:t>100%</a:t>
              </a:r>
            </a:p>
          </p:txBody>
        </p:sp>
        <p:grpSp>
          <p:nvGrpSpPr>
            <p:cNvPr id="34" name="Group 34"/>
            <p:cNvGrpSpPr>
              <a:grpSpLocks noChangeAspect="1"/>
            </p:cNvGrpSpPr>
            <p:nvPr/>
          </p:nvGrpSpPr>
          <p:grpSpPr>
            <a:xfrm>
              <a:off x="0" y="0"/>
              <a:ext cx="1415447" cy="1415447"/>
              <a:chOff x="0" y="0"/>
              <a:chExt cx="2540000" cy="2540000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-53" y="0"/>
                <a:ext cx="2540070" cy="2540035"/>
              </a:xfrm>
              <a:custGeom>
                <a:avLst/>
                <a:gdLst/>
                <a:ahLst/>
                <a:cxnLst/>
                <a:rect l="l" t="t" r="r" b="b"/>
                <a:pathLst>
                  <a:path w="2540070" h="2540035">
                    <a:moveTo>
                      <a:pt x="1270053" y="0"/>
                    </a:moveTo>
                    <a:cubicBezTo>
                      <a:pt x="1971442" y="0"/>
                      <a:pt x="2540035" y="568579"/>
                      <a:pt x="2540053" y="1269968"/>
                    </a:cubicBezTo>
                    <a:cubicBezTo>
                      <a:pt x="2540070" y="1971358"/>
                      <a:pt x="1971506" y="2539965"/>
                      <a:pt x="1270116" y="2540000"/>
                    </a:cubicBezTo>
                    <a:cubicBezTo>
                      <a:pt x="568727" y="2540035"/>
                      <a:pt x="106" y="1971485"/>
                      <a:pt x="53" y="1270095"/>
                    </a:cubicBezTo>
                    <a:cubicBezTo>
                      <a:pt x="0" y="568706"/>
                      <a:pt x="568537" y="70"/>
                      <a:pt x="1269926" y="0"/>
                    </a:cubicBezTo>
                    <a:lnTo>
                      <a:pt x="1270053" y="1270000"/>
                    </a:lnTo>
                    <a:close/>
                  </a:path>
                </a:pathLst>
              </a:custGeom>
              <a:solidFill>
                <a:srgbClr val="336699">
                  <a:alpha val="81961"/>
                </a:srgbClr>
              </a:solidFill>
            </p:spPr>
          </p:sp>
          <p:sp>
            <p:nvSpPr>
              <p:cNvPr id="36" name="Freeform 36"/>
              <p:cNvSpPr/>
              <p:nvPr/>
            </p:nvSpPr>
            <p:spPr>
              <a:xfrm>
                <a:off x="1270000" y="0"/>
                <a:ext cx="127" cy="1270000"/>
              </a:xfrm>
              <a:custGeom>
                <a:avLst/>
                <a:gdLst/>
                <a:ahLst/>
                <a:cxnLst/>
                <a:rect l="l" t="t" r="r" b="b"/>
                <a:pathLst>
                  <a:path w="127" h="1270000">
                    <a:moveTo>
                      <a:pt x="0" y="0"/>
                    </a:moveTo>
                    <a:cubicBezTo>
                      <a:pt x="42" y="0"/>
                      <a:pt x="85" y="0"/>
                      <a:pt x="127" y="0"/>
                    </a:cubicBezTo>
                    <a:lnTo>
                      <a:pt x="0" y="1270000"/>
                    </a:lnTo>
                    <a:close/>
                  </a:path>
                </a:pathLst>
              </a:custGeom>
              <a:solidFill>
                <a:srgbClr val="7382B4">
                  <a:alpha val="81961"/>
                </a:srgbClr>
              </a:solidFill>
            </p:spPr>
          </p:sp>
        </p:grpSp>
      </p:grpSp>
      <p:sp>
        <p:nvSpPr>
          <p:cNvPr id="37" name="TextBox 37"/>
          <p:cNvSpPr txBox="1"/>
          <p:nvPr/>
        </p:nvSpPr>
        <p:spPr>
          <a:xfrm>
            <a:off x="1622191" y="6773928"/>
            <a:ext cx="12359143" cy="962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779"/>
              </a:lnSpc>
              <a:spcBef>
                <a:spcPct val="0"/>
              </a:spcBef>
            </a:pPr>
            <a:r>
              <a:rPr lang="en-US" sz="2999" dirty="0">
                <a:solidFill>
                  <a:srgbClr val="050607"/>
                </a:solidFill>
                <a:latin typeface="Roboto"/>
              </a:rPr>
              <a:t>В </a:t>
            </a:r>
            <a:r>
              <a:rPr lang="en-US" sz="2999" dirty="0" err="1">
                <a:solidFill>
                  <a:srgbClr val="050607"/>
                </a:solidFill>
                <a:latin typeface="Roboto"/>
              </a:rPr>
              <a:t>проекте</a:t>
            </a:r>
            <a:r>
              <a:rPr lang="en-US" sz="2999" dirty="0">
                <a:solidFill>
                  <a:srgbClr val="050607"/>
                </a:solidFill>
                <a:latin typeface="Roboto"/>
              </a:rPr>
              <a:t> предусмотрено </a:t>
            </a:r>
            <a:r>
              <a:rPr lang="en-US" sz="2999" dirty="0" err="1">
                <a:solidFill>
                  <a:srgbClr val="050607"/>
                </a:solidFill>
                <a:latin typeface="Roboto"/>
              </a:rPr>
              <a:t>активное</a:t>
            </a:r>
            <a:r>
              <a:rPr lang="en-US" sz="2999" dirty="0">
                <a:solidFill>
                  <a:srgbClr val="050607"/>
                </a:solidFill>
                <a:latin typeface="Roboto"/>
              </a:rPr>
              <a:t> </a:t>
            </a:r>
            <a:r>
              <a:rPr lang="en-US" sz="2999" dirty="0" err="1">
                <a:solidFill>
                  <a:srgbClr val="050607"/>
                </a:solidFill>
                <a:latin typeface="Roboto"/>
              </a:rPr>
              <a:t>использование</a:t>
            </a:r>
            <a:r>
              <a:rPr lang="en-US" sz="2999" dirty="0">
                <a:solidFill>
                  <a:srgbClr val="050607"/>
                </a:solidFill>
                <a:latin typeface="Roboto"/>
              </a:rPr>
              <a:t> </a:t>
            </a:r>
            <a:r>
              <a:rPr lang="en-US" sz="2999" dirty="0" err="1">
                <a:solidFill>
                  <a:srgbClr val="050607"/>
                </a:solidFill>
                <a:latin typeface="Roboto"/>
              </a:rPr>
              <a:t>имеющихся</a:t>
            </a:r>
            <a:r>
              <a:rPr lang="en-US" sz="2999" dirty="0">
                <a:solidFill>
                  <a:srgbClr val="050607"/>
                </a:solidFill>
                <a:latin typeface="Roboto"/>
              </a:rPr>
              <a:t> у организации </a:t>
            </a:r>
            <a:r>
              <a:rPr lang="en-US" sz="2999" dirty="0" err="1">
                <a:solidFill>
                  <a:srgbClr val="050607"/>
                </a:solidFill>
                <a:latin typeface="Roboto"/>
              </a:rPr>
              <a:t>ресурсов</a:t>
            </a:r>
            <a:r>
              <a:rPr lang="en-US" sz="2999" dirty="0">
                <a:solidFill>
                  <a:srgbClr val="050607"/>
                </a:solidFill>
                <a:latin typeface="Roboto"/>
              </a:rPr>
              <a:t> 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326314" y="299788"/>
            <a:ext cx="11353014" cy="8720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560"/>
              </a:lnSpc>
              <a:spcBef>
                <a:spcPct val="0"/>
              </a:spcBef>
            </a:pPr>
            <a:r>
              <a:rPr lang="en-US" sz="4400" dirty="0" smtClean="0">
                <a:solidFill>
                  <a:srgbClr val="050607"/>
                </a:solidFill>
                <a:latin typeface="Roboto" panose="020B0604020202020204" charset="0"/>
                <a:ea typeface="Roboto" panose="020B0604020202020204" charset="0"/>
              </a:rPr>
              <a:t>РАЗДЕЛ </a:t>
            </a:r>
            <a:r>
              <a:rPr lang="en-US" sz="4400" dirty="0">
                <a:solidFill>
                  <a:srgbClr val="050607"/>
                </a:solidFill>
                <a:latin typeface="Roboto" panose="020B0604020202020204" charset="0"/>
                <a:ea typeface="Roboto" panose="020B0604020202020204" charset="0"/>
              </a:rPr>
              <a:t>«БЮДЖЕТ ПРОЕКТА</a:t>
            </a:r>
            <a:r>
              <a:rPr lang="en-US" sz="4400" dirty="0" smtClean="0">
                <a:solidFill>
                  <a:srgbClr val="050607"/>
                </a:solidFill>
                <a:latin typeface="Roboto" panose="020B0604020202020204" charset="0"/>
                <a:ea typeface="Roboto" panose="020B0604020202020204" charset="0"/>
              </a:rPr>
              <a:t>»</a:t>
            </a:r>
            <a:endParaRPr lang="en-US" sz="4400" dirty="0">
              <a:solidFill>
                <a:srgbClr val="050607"/>
              </a:solidFill>
              <a:latin typeface="Roboto" panose="020B0604020202020204" charset="0"/>
              <a:ea typeface="Roboto" panose="020B0604020202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B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361816" y="8306739"/>
            <a:ext cx="1897484" cy="1061551"/>
            <a:chOff x="0" y="0"/>
            <a:chExt cx="726425" cy="406400"/>
          </a:xfrm>
        </p:grpSpPr>
        <p:sp>
          <p:nvSpPr>
            <p:cNvPr id="3" name="Freeform 3"/>
            <p:cNvSpPr/>
            <p:nvPr/>
          </p:nvSpPr>
          <p:spPr>
            <a:xfrm>
              <a:off x="17780" y="22860"/>
              <a:ext cx="701026" cy="360680"/>
            </a:xfrm>
            <a:custGeom>
              <a:avLst/>
              <a:gdLst/>
              <a:ahLst/>
              <a:cxnLst/>
              <a:rect l="l" t="t" r="r" b="b"/>
              <a:pathLst>
                <a:path w="701026" h="360680">
                  <a:moveTo>
                    <a:pt x="701026" y="180340"/>
                  </a:moveTo>
                  <a:cubicBezTo>
                    <a:pt x="701026" y="81280"/>
                    <a:pt x="621016" y="0"/>
                    <a:pt x="520686" y="0"/>
                  </a:cubicBezTo>
                  <a:lnTo>
                    <a:pt x="172720" y="0"/>
                  </a:lnTo>
                  <a:lnTo>
                    <a:pt x="172720" y="1270"/>
                  </a:lnTo>
                  <a:cubicBezTo>
                    <a:pt x="76200" y="5080"/>
                    <a:pt x="0" y="83820"/>
                    <a:pt x="0" y="180340"/>
                  </a:cubicBezTo>
                  <a:cubicBezTo>
                    <a:pt x="0" y="276860"/>
                    <a:pt x="77470" y="355600"/>
                    <a:pt x="172720" y="359410"/>
                  </a:cubicBezTo>
                  <a:lnTo>
                    <a:pt x="172720" y="360680"/>
                  </a:lnTo>
                  <a:lnTo>
                    <a:pt x="520685" y="360680"/>
                  </a:lnTo>
                  <a:cubicBezTo>
                    <a:pt x="619745" y="360680"/>
                    <a:pt x="701025" y="279400"/>
                    <a:pt x="701025" y="180340"/>
                  </a:cubicBezTo>
                  <a:close/>
                </a:path>
              </a:pathLst>
            </a:custGeom>
            <a:solidFill>
              <a:srgbClr val="454699">
                <a:alpha val="7843"/>
              </a:srgbClr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6358183" y="8449615"/>
            <a:ext cx="775800" cy="775800"/>
            <a:chOff x="0" y="0"/>
            <a:chExt cx="1034400" cy="1034400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034400" cy="10344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53923" y="153923"/>
              <a:ext cx="726554" cy="726554"/>
            </a:xfrm>
            <a:prstGeom prst="rect">
              <a:avLst/>
            </a:prstGeom>
          </p:spPr>
        </p:pic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10800000" flipH="1">
            <a:off x="12873524" y="11974"/>
            <a:ext cx="5401413" cy="5401413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11506200" y="594839"/>
            <a:ext cx="6331405" cy="2057345"/>
            <a:chOff x="0" y="0"/>
            <a:chExt cx="1703781" cy="6604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703781" cy="660400"/>
            </a:xfrm>
            <a:custGeom>
              <a:avLst/>
              <a:gdLst/>
              <a:ahLst/>
              <a:cxnLst/>
              <a:rect l="l" t="t" r="r" b="b"/>
              <a:pathLst>
                <a:path w="1703781" h="660400">
                  <a:moveTo>
                    <a:pt x="1579320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579321" y="0"/>
                  </a:lnTo>
                  <a:cubicBezTo>
                    <a:pt x="1647901" y="0"/>
                    <a:pt x="1703781" y="55880"/>
                    <a:pt x="1703781" y="124460"/>
                  </a:cubicBezTo>
                  <a:lnTo>
                    <a:pt x="1703781" y="535940"/>
                  </a:lnTo>
                  <a:cubicBezTo>
                    <a:pt x="1703781" y="604520"/>
                    <a:pt x="1647901" y="660400"/>
                    <a:pt x="1579321" y="660400"/>
                  </a:cubicBezTo>
                  <a:close/>
                </a:path>
              </a:pathLst>
            </a:custGeom>
            <a:solidFill>
              <a:srgbClr val="F8F4EB"/>
            </a:solid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10800000">
            <a:off x="62814" y="9202555"/>
            <a:ext cx="2123171" cy="1061585"/>
          </a:xfrm>
          <a:prstGeom prst="rect">
            <a:avLst/>
          </a:prstGeom>
        </p:spPr>
      </p:pic>
      <p:grpSp>
        <p:nvGrpSpPr>
          <p:cNvPr id="14" name="Group 14"/>
          <p:cNvGrpSpPr/>
          <p:nvPr/>
        </p:nvGrpSpPr>
        <p:grpSpPr>
          <a:xfrm>
            <a:off x="11756272" y="1128806"/>
            <a:ext cx="5831259" cy="2262944"/>
            <a:chOff x="0" y="-16097"/>
            <a:chExt cx="7775012" cy="3017257"/>
          </a:xfrm>
        </p:grpSpPr>
        <p:sp>
          <p:nvSpPr>
            <p:cNvPr id="15" name="TextBox 15"/>
            <p:cNvSpPr txBox="1"/>
            <p:nvPr/>
          </p:nvSpPr>
          <p:spPr>
            <a:xfrm>
              <a:off x="0" y="-16097"/>
              <a:ext cx="7775012" cy="10472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499"/>
                </a:lnSpc>
              </a:pPr>
              <a:r>
                <a:rPr lang="ru-RU" sz="4999" spc="-49" dirty="0" smtClean="0">
                  <a:solidFill>
                    <a:srgbClr val="050607"/>
                  </a:solidFill>
                  <a:latin typeface="Roboto" panose="020B0604020202020204" charset="0"/>
                  <a:ea typeface="Roboto" panose="020B0604020202020204" charset="0"/>
                </a:rPr>
                <a:t>Важно</a:t>
              </a:r>
              <a:endParaRPr lang="en-US" sz="4999" spc="-49" dirty="0">
                <a:solidFill>
                  <a:srgbClr val="050607"/>
                </a:solidFill>
                <a:latin typeface="Roboto" panose="020B0604020202020204" charset="0"/>
                <a:ea typeface="Roboto" panose="020B0604020202020204" charset="0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2426667"/>
              <a:ext cx="7775012" cy="5744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3691"/>
                </a:lnSpc>
              </a:pPr>
              <a:endParaRPr/>
            </a:p>
          </p:txBody>
        </p:sp>
      </p:grpSp>
      <p:sp>
        <p:nvSpPr>
          <p:cNvPr id="11" name="Прямоугольник 10"/>
          <p:cNvSpPr/>
          <p:nvPr/>
        </p:nvSpPr>
        <p:spPr>
          <a:xfrm>
            <a:off x="685800" y="2739894"/>
            <a:ext cx="11811000" cy="1554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780"/>
              </a:lnSpc>
            </a:pPr>
            <a:r>
              <a:rPr lang="ru-RU" sz="4000" dirty="0" smtClean="0">
                <a:solidFill>
                  <a:srgbClr val="050607"/>
                </a:solidFill>
                <a:latin typeface="Roboto" panose="020B0604020202020204" charset="0"/>
                <a:ea typeface="Roboto" panose="020B0604020202020204" charset="0"/>
              </a:rPr>
              <a:t>Рекомендуем подавать заявку на участие в конкурсе заблаговременно, минимум за 7 дней до окончания приема заявок.</a:t>
            </a:r>
            <a:endParaRPr lang="en-US" sz="4000" dirty="0">
              <a:solidFill>
                <a:srgbClr val="050607"/>
              </a:solidFill>
              <a:latin typeface="Roboto" panose="020B0604020202020204" charset="0"/>
              <a:ea typeface="Roboto" panose="020B060402020202020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838200" y="5147577"/>
            <a:ext cx="9575443" cy="5316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ts val="3300"/>
              </a:lnSpc>
            </a:pPr>
            <a:r>
              <a:rPr lang="ru-RU" sz="3600" b="1" dirty="0"/>
              <a:t>Проверить наличие необходимых документов</a:t>
            </a:r>
            <a:endParaRPr lang="en-US" sz="36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838200" y="6466114"/>
            <a:ext cx="8163581" cy="5316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ts val="3300"/>
              </a:lnSpc>
            </a:pPr>
            <a:r>
              <a:rPr lang="ru-RU" sz="3600" b="1" dirty="0"/>
              <a:t>Получить методическую консультацию </a:t>
            </a:r>
            <a:endParaRPr lang="en-US" sz="3600" b="1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833846" y="7921261"/>
            <a:ext cx="9873087" cy="5316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ts val="3300"/>
              </a:lnSpc>
            </a:pPr>
            <a:r>
              <a:rPr lang="ru-RU" sz="3600" b="1" dirty="0"/>
              <a:t>Исправить ошибки, которые были обнаружены 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16375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66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361816" y="8306739"/>
            <a:ext cx="1897484" cy="1061551"/>
            <a:chOff x="0" y="0"/>
            <a:chExt cx="726425" cy="406400"/>
          </a:xfrm>
        </p:grpSpPr>
        <p:sp>
          <p:nvSpPr>
            <p:cNvPr id="3" name="Freeform 3"/>
            <p:cNvSpPr/>
            <p:nvPr/>
          </p:nvSpPr>
          <p:spPr>
            <a:xfrm>
              <a:off x="17780" y="22860"/>
              <a:ext cx="701026" cy="360680"/>
            </a:xfrm>
            <a:custGeom>
              <a:avLst/>
              <a:gdLst/>
              <a:ahLst/>
              <a:cxnLst/>
              <a:rect l="l" t="t" r="r" b="b"/>
              <a:pathLst>
                <a:path w="701026" h="360680">
                  <a:moveTo>
                    <a:pt x="701026" y="180340"/>
                  </a:moveTo>
                  <a:cubicBezTo>
                    <a:pt x="701026" y="81280"/>
                    <a:pt x="621016" y="0"/>
                    <a:pt x="520686" y="0"/>
                  </a:cubicBezTo>
                  <a:lnTo>
                    <a:pt x="172720" y="0"/>
                  </a:lnTo>
                  <a:lnTo>
                    <a:pt x="172720" y="1270"/>
                  </a:lnTo>
                  <a:cubicBezTo>
                    <a:pt x="76200" y="5080"/>
                    <a:pt x="0" y="83820"/>
                    <a:pt x="0" y="180340"/>
                  </a:cubicBezTo>
                  <a:cubicBezTo>
                    <a:pt x="0" y="276860"/>
                    <a:pt x="77470" y="355600"/>
                    <a:pt x="172720" y="359410"/>
                  </a:cubicBezTo>
                  <a:lnTo>
                    <a:pt x="172720" y="360680"/>
                  </a:lnTo>
                  <a:lnTo>
                    <a:pt x="520685" y="360680"/>
                  </a:lnTo>
                  <a:cubicBezTo>
                    <a:pt x="619745" y="360680"/>
                    <a:pt x="701025" y="279400"/>
                    <a:pt x="701025" y="180340"/>
                  </a:cubicBezTo>
                  <a:close/>
                </a:path>
              </a:pathLst>
            </a:custGeom>
            <a:solidFill>
              <a:srgbClr val="F8F4EB">
                <a:alpha val="7843"/>
              </a:srgbClr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6358183" y="8449615"/>
            <a:ext cx="775800" cy="775800"/>
            <a:chOff x="0" y="0"/>
            <a:chExt cx="1034400" cy="1034400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034400" cy="10344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53923" y="153923"/>
              <a:ext cx="726554" cy="726554"/>
            </a:xfrm>
            <a:prstGeom prst="rect">
              <a:avLst/>
            </a:prstGeom>
          </p:spPr>
        </p:pic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400000" flipH="1">
            <a:off x="0" y="0"/>
            <a:ext cx="2004357" cy="200435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5400000">
            <a:off x="13806680" y="2522473"/>
            <a:ext cx="5975093" cy="2987547"/>
          </a:xfrm>
          <a:prstGeom prst="rect">
            <a:avLst/>
          </a:prstGeom>
        </p:spPr>
      </p:pic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0319391" y="1028700"/>
            <a:ext cx="5975093" cy="5975093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130" y="0"/>
                    <a:pt x="0" y="1421130"/>
                    <a:pt x="0" y="3175000"/>
                  </a:cubicBezTo>
                  <a:lnTo>
                    <a:pt x="0" y="6350000"/>
                  </a:lnTo>
                  <a:lnTo>
                    <a:pt x="3175000" y="6350000"/>
                  </a:lnTo>
                  <a:cubicBezTo>
                    <a:pt x="4928870" y="6350000"/>
                    <a:pt x="6350000" y="4928870"/>
                    <a:pt x="6350000" y="3175000"/>
                  </a:cubicBezTo>
                  <a:cubicBezTo>
                    <a:pt x="6350000" y="1421130"/>
                    <a:pt x="4928870" y="0"/>
                    <a:pt x="3175000" y="0"/>
                  </a:cubicBezTo>
                  <a:close/>
                </a:path>
              </a:pathLst>
            </a:custGeom>
            <a:solidFill>
              <a:srgbClr val="F8F4EB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227013" y="387928"/>
              <a:ext cx="5895974" cy="5627483"/>
            </a:xfrm>
            <a:custGeom>
              <a:avLst/>
              <a:gdLst/>
              <a:ahLst/>
              <a:cxnLst/>
              <a:rect l="l" t="t" r="r" b="b"/>
              <a:pathLst>
                <a:path w="5895974" h="5627483">
                  <a:moveTo>
                    <a:pt x="2947987" y="4502"/>
                  </a:moveTo>
                  <a:cubicBezTo>
                    <a:pt x="1941349" y="0"/>
                    <a:pt x="1009246" y="534452"/>
                    <a:pt x="504623" y="1405483"/>
                  </a:cubicBezTo>
                  <a:cubicBezTo>
                    <a:pt x="0" y="2276514"/>
                    <a:pt x="0" y="3350970"/>
                    <a:pt x="504623" y="4222001"/>
                  </a:cubicBezTo>
                  <a:cubicBezTo>
                    <a:pt x="1009246" y="5093032"/>
                    <a:pt x="1941349" y="5627484"/>
                    <a:pt x="2947987" y="5622982"/>
                  </a:cubicBezTo>
                  <a:cubicBezTo>
                    <a:pt x="3954625" y="5627484"/>
                    <a:pt x="4886728" y="5093032"/>
                    <a:pt x="5391351" y="4222001"/>
                  </a:cubicBezTo>
                  <a:cubicBezTo>
                    <a:pt x="5895974" y="3350970"/>
                    <a:pt x="5895974" y="2276514"/>
                    <a:pt x="5391351" y="1405483"/>
                  </a:cubicBezTo>
                  <a:cubicBezTo>
                    <a:pt x="4886728" y="534451"/>
                    <a:pt x="3954625" y="0"/>
                    <a:pt x="2947987" y="4502"/>
                  </a:cubicBezTo>
                  <a:close/>
                </a:path>
              </a:pathLst>
            </a:custGeom>
            <a:blipFill>
              <a:blip r:embed="rId10"/>
              <a:stretch>
                <a:fillRect l="-16777" t="6179" r="-16777" b="5339"/>
              </a:stretch>
            </a:blipFill>
          </p:spPr>
        </p:sp>
      </p:grpSp>
      <p:sp>
        <p:nvSpPr>
          <p:cNvPr id="12" name="TextBox 12"/>
          <p:cNvSpPr txBox="1"/>
          <p:nvPr/>
        </p:nvSpPr>
        <p:spPr>
          <a:xfrm>
            <a:off x="589200" y="800100"/>
            <a:ext cx="9462363" cy="88229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04"/>
              </a:lnSpc>
            </a:pPr>
            <a:r>
              <a:rPr lang="en-US" sz="6199" spc="61" dirty="0" err="1" smtClean="0">
                <a:solidFill>
                  <a:srgbClr val="F8F4EB"/>
                </a:solidFill>
                <a:latin typeface="Roboto"/>
              </a:rPr>
              <a:t>Телефон</a:t>
            </a:r>
            <a:r>
              <a:rPr lang="en-US" sz="6199" spc="61" dirty="0" smtClean="0">
                <a:solidFill>
                  <a:srgbClr val="F8F4EB"/>
                </a:solidFill>
                <a:latin typeface="Roboto"/>
              </a:rPr>
              <a:t> </a:t>
            </a:r>
            <a:r>
              <a:rPr lang="ru-RU" sz="6199" spc="61" dirty="0" smtClean="0">
                <a:solidFill>
                  <a:srgbClr val="F8F4EB"/>
                </a:solidFill>
                <a:latin typeface="Roboto"/>
              </a:rPr>
              <a:t>для консультаций</a:t>
            </a:r>
            <a:endParaRPr lang="en-US" sz="6199" spc="61" dirty="0">
              <a:solidFill>
                <a:srgbClr val="F8F4EB"/>
              </a:solidFill>
              <a:latin typeface="Roboto"/>
            </a:endParaRPr>
          </a:p>
          <a:p>
            <a:pPr marL="0" lvl="0" indent="0" algn="ctr">
              <a:lnSpc>
                <a:spcPts val="12779"/>
              </a:lnSpc>
            </a:pPr>
            <a:r>
              <a:rPr lang="en-US" sz="8999" spc="89" dirty="0" smtClean="0">
                <a:solidFill>
                  <a:srgbClr val="F8F4EB"/>
                </a:solidFill>
                <a:latin typeface="Roboto Bold"/>
              </a:rPr>
              <a:t>238-65-8</a:t>
            </a:r>
            <a:r>
              <a:rPr lang="ru-RU" sz="8999" spc="89" dirty="0" smtClean="0">
                <a:solidFill>
                  <a:srgbClr val="F8F4EB"/>
                </a:solidFill>
                <a:latin typeface="Roboto Bold"/>
              </a:rPr>
              <a:t>9</a:t>
            </a:r>
          </a:p>
          <a:p>
            <a:pPr marL="0" lvl="0" indent="0" algn="ctr">
              <a:lnSpc>
                <a:spcPts val="12779"/>
              </a:lnSpc>
            </a:pPr>
            <a:r>
              <a:rPr lang="ru-RU" sz="8999" spc="89" dirty="0" smtClean="0">
                <a:solidFill>
                  <a:srgbClr val="F8F4EB"/>
                </a:solidFill>
                <a:latin typeface="Roboto Bold"/>
              </a:rPr>
              <a:t>238-65-82</a:t>
            </a:r>
          </a:p>
          <a:p>
            <a:pPr marL="0" lvl="0" indent="0" algn="ctr">
              <a:lnSpc>
                <a:spcPts val="12779"/>
              </a:lnSpc>
            </a:pPr>
            <a:r>
              <a:rPr lang="ru-RU" sz="8999" spc="89" dirty="0" smtClean="0">
                <a:solidFill>
                  <a:srgbClr val="F8F4EB"/>
                </a:solidFill>
                <a:latin typeface="Roboto Bold"/>
              </a:rPr>
              <a:t>238-65-83</a:t>
            </a:r>
          </a:p>
          <a:p>
            <a:pPr marL="0" lvl="0" indent="0" algn="ctr">
              <a:lnSpc>
                <a:spcPts val="12779"/>
              </a:lnSpc>
            </a:pPr>
            <a:r>
              <a:rPr lang="ru-RU" sz="8999" spc="89" dirty="0" smtClean="0">
                <a:solidFill>
                  <a:srgbClr val="F8F4EB"/>
                </a:solidFill>
                <a:latin typeface="Roboto Bold"/>
              </a:rPr>
              <a:t>238-66-31</a:t>
            </a:r>
            <a:endParaRPr lang="en-US" sz="8999" spc="89" dirty="0">
              <a:solidFill>
                <a:srgbClr val="F8F4EB"/>
              </a:solidFill>
              <a:latin typeface="Robo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66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361816" y="8306739"/>
            <a:ext cx="1897484" cy="1061551"/>
            <a:chOff x="0" y="0"/>
            <a:chExt cx="726425" cy="406400"/>
          </a:xfrm>
        </p:grpSpPr>
        <p:sp>
          <p:nvSpPr>
            <p:cNvPr id="3" name="Freeform 3"/>
            <p:cNvSpPr/>
            <p:nvPr/>
          </p:nvSpPr>
          <p:spPr>
            <a:xfrm>
              <a:off x="17780" y="22860"/>
              <a:ext cx="701026" cy="360680"/>
            </a:xfrm>
            <a:custGeom>
              <a:avLst/>
              <a:gdLst/>
              <a:ahLst/>
              <a:cxnLst/>
              <a:rect l="l" t="t" r="r" b="b"/>
              <a:pathLst>
                <a:path w="701026" h="360680">
                  <a:moveTo>
                    <a:pt x="701026" y="180340"/>
                  </a:moveTo>
                  <a:cubicBezTo>
                    <a:pt x="701026" y="81280"/>
                    <a:pt x="621016" y="0"/>
                    <a:pt x="520686" y="0"/>
                  </a:cubicBezTo>
                  <a:lnTo>
                    <a:pt x="172720" y="0"/>
                  </a:lnTo>
                  <a:lnTo>
                    <a:pt x="172720" y="1270"/>
                  </a:lnTo>
                  <a:cubicBezTo>
                    <a:pt x="76200" y="5080"/>
                    <a:pt x="0" y="83820"/>
                    <a:pt x="0" y="180340"/>
                  </a:cubicBezTo>
                  <a:cubicBezTo>
                    <a:pt x="0" y="276860"/>
                    <a:pt x="77470" y="355600"/>
                    <a:pt x="172720" y="359410"/>
                  </a:cubicBezTo>
                  <a:lnTo>
                    <a:pt x="172720" y="360680"/>
                  </a:lnTo>
                  <a:lnTo>
                    <a:pt x="520685" y="360680"/>
                  </a:lnTo>
                  <a:cubicBezTo>
                    <a:pt x="619745" y="360680"/>
                    <a:pt x="701025" y="279400"/>
                    <a:pt x="701025" y="180340"/>
                  </a:cubicBezTo>
                  <a:close/>
                </a:path>
              </a:pathLst>
            </a:custGeom>
            <a:solidFill>
              <a:srgbClr val="454699">
                <a:alpha val="7843"/>
              </a:srgbClr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6358183" y="8449615"/>
            <a:ext cx="775800" cy="775800"/>
            <a:chOff x="0" y="0"/>
            <a:chExt cx="1034400" cy="1034400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034400" cy="10344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53923" y="153923"/>
              <a:ext cx="726554" cy="726554"/>
            </a:xfrm>
            <a:prstGeom prst="rect">
              <a:avLst/>
            </a:prstGeom>
          </p:spPr>
        </p:pic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0800000" flipH="1">
            <a:off x="16828775" y="0"/>
            <a:ext cx="1459225" cy="145922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5400000">
            <a:off x="0" y="9233231"/>
            <a:ext cx="1053769" cy="1053769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1053769" y="1028700"/>
            <a:ext cx="11890019" cy="8229600"/>
            <a:chOff x="0" y="0"/>
            <a:chExt cx="3651672" cy="252748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651672" cy="2527482"/>
            </a:xfrm>
            <a:custGeom>
              <a:avLst/>
              <a:gdLst/>
              <a:ahLst/>
              <a:cxnLst/>
              <a:rect l="l" t="t" r="r" b="b"/>
              <a:pathLst>
                <a:path w="3651672" h="2527482">
                  <a:moveTo>
                    <a:pt x="3527212" y="2527481"/>
                  </a:moveTo>
                  <a:lnTo>
                    <a:pt x="124460" y="2527481"/>
                  </a:lnTo>
                  <a:cubicBezTo>
                    <a:pt x="55880" y="2527481"/>
                    <a:pt x="0" y="2471601"/>
                    <a:pt x="0" y="240302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527212" y="0"/>
                  </a:lnTo>
                  <a:cubicBezTo>
                    <a:pt x="3595793" y="0"/>
                    <a:pt x="3651672" y="55880"/>
                    <a:pt x="3651672" y="124460"/>
                  </a:cubicBezTo>
                  <a:lnTo>
                    <a:pt x="3651672" y="2403022"/>
                  </a:lnTo>
                  <a:cubicBezTo>
                    <a:pt x="3651672" y="2471601"/>
                    <a:pt x="3595793" y="2527482"/>
                    <a:pt x="3527212" y="2527482"/>
                  </a:cubicBezTo>
                  <a:close/>
                </a:path>
              </a:pathLst>
            </a:custGeom>
            <a:solidFill>
              <a:srgbClr val="F8F4EB"/>
            </a:solidFill>
          </p:spPr>
        </p:sp>
      </p:grpSp>
      <p:sp>
        <p:nvSpPr>
          <p:cNvPr id="11" name="TextBox 11"/>
          <p:cNvSpPr txBox="1"/>
          <p:nvPr/>
        </p:nvSpPr>
        <p:spPr>
          <a:xfrm>
            <a:off x="2087967" y="7291657"/>
            <a:ext cx="6869001" cy="4472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692"/>
              </a:lnSpc>
              <a:spcBef>
                <a:spcPct val="0"/>
              </a:spcBef>
            </a:pPr>
            <a:endParaRPr/>
          </a:p>
        </p:txBody>
      </p:sp>
      <p:sp>
        <p:nvSpPr>
          <p:cNvPr id="12" name="TextBox 12"/>
          <p:cNvSpPr txBox="1"/>
          <p:nvPr/>
        </p:nvSpPr>
        <p:spPr>
          <a:xfrm>
            <a:off x="1807220" y="3214322"/>
            <a:ext cx="10383117" cy="33672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45"/>
              </a:lnSpc>
              <a:spcBef>
                <a:spcPct val="0"/>
              </a:spcBef>
            </a:pPr>
            <a:r>
              <a:rPr lang="en-US" sz="6299" dirty="0" err="1">
                <a:solidFill>
                  <a:srgbClr val="000000"/>
                </a:solidFill>
                <a:latin typeface="Roboto Bold"/>
              </a:rPr>
              <a:t>Охрана</a:t>
            </a:r>
            <a:r>
              <a:rPr lang="en-US" sz="6299" dirty="0">
                <a:solidFill>
                  <a:srgbClr val="000000"/>
                </a:solidFill>
                <a:latin typeface="Roboto Bold"/>
              </a:rPr>
              <a:t> здоровья граждан, пропаганда </a:t>
            </a:r>
            <a:r>
              <a:rPr lang="en-US" sz="6299" dirty="0" err="1">
                <a:solidFill>
                  <a:srgbClr val="000000"/>
                </a:solidFill>
                <a:latin typeface="Roboto Bold"/>
              </a:rPr>
              <a:t>здорового</a:t>
            </a:r>
            <a:r>
              <a:rPr lang="en-US" sz="6299" dirty="0">
                <a:solidFill>
                  <a:srgbClr val="000000"/>
                </a:solidFill>
                <a:latin typeface="Roboto Bold"/>
              </a:rPr>
              <a:t> </a:t>
            </a:r>
            <a:r>
              <a:rPr lang="en-US" sz="6299" dirty="0" err="1">
                <a:solidFill>
                  <a:srgbClr val="000000"/>
                </a:solidFill>
                <a:latin typeface="Roboto Bold"/>
              </a:rPr>
              <a:t>образа</a:t>
            </a:r>
            <a:r>
              <a:rPr lang="en-US" sz="6299" dirty="0">
                <a:solidFill>
                  <a:srgbClr val="000000"/>
                </a:solidFill>
                <a:latin typeface="Roboto Bold"/>
              </a:rPr>
              <a:t> </a:t>
            </a:r>
            <a:r>
              <a:rPr lang="en-US" sz="6299" dirty="0" err="1">
                <a:solidFill>
                  <a:srgbClr val="000000"/>
                </a:solidFill>
                <a:latin typeface="Roboto Bold"/>
              </a:rPr>
              <a:t>жизни</a:t>
            </a:r>
            <a:endParaRPr lang="en-US" sz="6299" dirty="0">
              <a:solidFill>
                <a:srgbClr val="000000"/>
              </a:solidFill>
              <a:latin typeface="Roboto Bold"/>
            </a:endParaRP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4198977" y="3901284"/>
            <a:ext cx="3359411" cy="31334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069799" y="9109973"/>
            <a:ext cx="1897484" cy="1061551"/>
            <a:chOff x="0" y="0"/>
            <a:chExt cx="726425" cy="406400"/>
          </a:xfrm>
        </p:grpSpPr>
        <p:sp>
          <p:nvSpPr>
            <p:cNvPr id="3" name="Freeform 3"/>
            <p:cNvSpPr/>
            <p:nvPr/>
          </p:nvSpPr>
          <p:spPr>
            <a:xfrm>
              <a:off x="17780" y="22860"/>
              <a:ext cx="701026" cy="360680"/>
            </a:xfrm>
            <a:custGeom>
              <a:avLst/>
              <a:gdLst/>
              <a:ahLst/>
              <a:cxnLst/>
              <a:rect l="l" t="t" r="r" b="b"/>
              <a:pathLst>
                <a:path w="701026" h="360680">
                  <a:moveTo>
                    <a:pt x="701026" y="180340"/>
                  </a:moveTo>
                  <a:cubicBezTo>
                    <a:pt x="701026" y="81280"/>
                    <a:pt x="621016" y="0"/>
                    <a:pt x="520686" y="0"/>
                  </a:cubicBezTo>
                  <a:lnTo>
                    <a:pt x="172720" y="0"/>
                  </a:lnTo>
                  <a:lnTo>
                    <a:pt x="172720" y="1270"/>
                  </a:lnTo>
                  <a:cubicBezTo>
                    <a:pt x="76200" y="5080"/>
                    <a:pt x="0" y="83820"/>
                    <a:pt x="0" y="180340"/>
                  </a:cubicBezTo>
                  <a:cubicBezTo>
                    <a:pt x="0" y="276860"/>
                    <a:pt x="77470" y="355600"/>
                    <a:pt x="172720" y="359410"/>
                  </a:cubicBezTo>
                  <a:lnTo>
                    <a:pt x="172720" y="360680"/>
                  </a:lnTo>
                  <a:lnTo>
                    <a:pt x="520685" y="360680"/>
                  </a:lnTo>
                  <a:cubicBezTo>
                    <a:pt x="619745" y="360680"/>
                    <a:pt x="701025" y="279400"/>
                    <a:pt x="701025" y="180340"/>
                  </a:cubicBezTo>
                  <a:close/>
                </a:path>
              </a:pathLst>
            </a:custGeom>
            <a:solidFill>
              <a:srgbClr val="2A377F">
                <a:alpha val="7843"/>
              </a:srgbClr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943203" y="9258300"/>
            <a:ext cx="775800" cy="7758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133983" y="9368290"/>
            <a:ext cx="544916" cy="54491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062123" y="416328"/>
            <a:ext cx="1616776" cy="1508011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317378" y="340128"/>
            <a:ext cx="13694022" cy="6027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686"/>
              </a:lnSpc>
              <a:spcBef>
                <a:spcPct val="0"/>
              </a:spcBef>
            </a:pPr>
            <a:r>
              <a:rPr lang="en-US" sz="3300" dirty="0" err="1">
                <a:solidFill>
                  <a:srgbClr val="000000"/>
                </a:solidFill>
                <a:latin typeface="Roboto"/>
              </a:rPr>
              <a:t>Охрана</a:t>
            </a:r>
            <a:r>
              <a:rPr lang="en-US" sz="3300" dirty="0">
                <a:solidFill>
                  <a:srgbClr val="000000"/>
                </a:solidFill>
                <a:latin typeface="Roboto"/>
              </a:rPr>
              <a:t> здоровья граждан, пропаганда </a:t>
            </a:r>
            <a:r>
              <a:rPr lang="en-US" sz="3300" dirty="0" err="1">
                <a:solidFill>
                  <a:srgbClr val="000000"/>
                </a:solidFill>
                <a:latin typeface="Roboto"/>
              </a:rPr>
              <a:t>здорового</a:t>
            </a:r>
            <a:r>
              <a:rPr lang="en-US" sz="33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Roboto"/>
              </a:rPr>
              <a:t>образа</a:t>
            </a:r>
            <a:r>
              <a:rPr lang="en-US" sz="33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Roboto"/>
              </a:rPr>
              <a:t>жизни</a:t>
            </a:r>
            <a:endParaRPr lang="en-US" sz="3300" dirty="0">
              <a:solidFill>
                <a:srgbClr val="000000"/>
              </a:solidFill>
              <a:latin typeface="Roboto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707982" y="1223429"/>
            <a:ext cx="13998617" cy="3590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40"/>
              </a:lnSpc>
              <a:spcBef>
                <a:spcPct val="0"/>
              </a:spcBef>
            </a:pPr>
            <a:r>
              <a:rPr lang="en-US" sz="2000" dirty="0" err="1">
                <a:solidFill>
                  <a:srgbClr val="000000"/>
                </a:solidFill>
                <a:latin typeface="Roboto"/>
              </a:rPr>
              <a:t>Деятельность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в области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физической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культуры и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спорта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(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за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исключением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профессионального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спорта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)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07983" y="1961741"/>
            <a:ext cx="17259300" cy="706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40"/>
              </a:lnSpc>
              <a:spcBef>
                <a:spcPct val="0"/>
              </a:spcBef>
            </a:pPr>
            <a:r>
              <a:rPr lang="en-US" sz="2000" dirty="0" err="1">
                <a:solidFill>
                  <a:srgbClr val="000000"/>
                </a:solidFill>
                <a:latin typeface="Roboto"/>
              </a:rPr>
              <a:t>Профилактика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курения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алкоголизма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наркомании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и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иных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опасных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для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человека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зависимостей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содействие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снижению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количества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людей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подверженных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таким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зависимостям</a:t>
            </a:r>
            <a:endParaRPr lang="en-US" sz="2000" dirty="0">
              <a:solidFill>
                <a:srgbClr val="000000"/>
              </a:solidFill>
              <a:latin typeface="Roboto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707983" y="3109460"/>
            <a:ext cx="3384352" cy="3536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4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Roboto"/>
              </a:rPr>
              <a:t>Профилактика заболеваний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07983" y="3743063"/>
            <a:ext cx="17447765" cy="706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40"/>
              </a:lnSpc>
              <a:spcBef>
                <a:spcPct val="0"/>
              </a:spcBef>
            </a:pPr>
            <a:r>
              <a:rPr lang="en-US" sz="2000" dirty="0" err="1">
                <a:solidFill>
                  <a:srgbClr val="000000"/>
                </a:solidFill>
                <a:latin typeface="Roboto"/>
              </a:rPr>
              <a:t>Реабилитация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, социальная и трудовая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реинтеграция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людей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осуществлявших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(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осуществляющих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)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незаконное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потребление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наркотических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средств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или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психотропных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веществ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, а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также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людей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инфицированных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вирусом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иммунодефицита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человека</a:t>
            </a:r>
            <a:endParaRPr lang="en-US" sz="2000" dirty="0">
              <a:solidFill>
                <a:srgbClr val="000000"/>
              </a:solidFill>
              <a:latin typeface="Roboto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707983" y="4812792"/>
            <a:ext cx="15554106" cy="3536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4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Roboto"/>
              </a:rPr>
              <a:t>Медико-социальное сопровождение людей с тяжелыми заболеваниями и людей, нуждающихся в паллиативной помощи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07983" y="5456178"/>
            <a:ext cx="17127048" cy="706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40"/>
              </a:lnSpc>
              <a:spcBef>
                <a:spcPct val="0"/>
              </a:spcBef>
            </a:pPr>
            <a:r>
              <a:rPr lang="en-US" sz="2000" dirty="0">
                <a:solidFill>
                  <a:srgbClr val="000000"/>
                </a:solidFill>
                <a:latin typeface="Roboto"/>
              </a:rPr>
              <a:t>Поддержка и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социальное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сопровождение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людей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с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психическими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расстройствами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и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расстройствами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поведения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(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включая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расстройства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аутистического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спектра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),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генетическими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заболеваниями</a:t>
            </a:r>
            <a:endParaRPr lang="en-US" sz="2000" dirty="0">
              <a:solidFill>
                <a:srgbClr val="000000"/>
              </a:solidFill>
              <a:latin typeface="Roboto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712337" y="6613222"/>
            <a:ext cx="17127048" cy="3536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40"/>
              </a:lnSpc>
              <a:spcBef>
                <a:spcPct val="0"/>
              </a:spcBef>
            </a:pPr>
            <a:r>
              <a:rPr lang="en-US" sz="2000" dirty="0" err="1">
                <a:solidFill>
                  <a:srgbClr val="000000"/>
                </a:solidFill>
                <a:latin typeface="Roboto"/>
              </a:rPr>
              <a:t>Создание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условий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для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занятий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детей-инвалидов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физической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культурой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и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спортом</a:t>
            </a:r>
            <a:endParaRPr lang="en-US" sz="2000" dirty="0">
              <a:solidFill>
                <a:srgbClr val="000000"/>
              </a:solidFill>
              <a:latin typeface="Roboto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707982" y="7417841"/>
            <a:ext cx="10274891" cy="3590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40"/>
              </a:lnSpc>
              <a:spcBef>
                <a:spcPct val="0"/>
              </a:spcBef>
            </a:pPr>
            <a:r>
              <a:rPr lang="en-US" sz="2000" dirty="0">
                <a:solidFill>
                  <a:srgbClr val="000000"/>
                </a:solidFill>
                <a:latin typeface="Roboto"/>
              </a:rPr>
              <a:t>Поддержка и </a:t>
            </a:r>
            <a:r>
              <a:rPr lang="en-US" sz="2000" dirty="0" err="1" smtClean="0">
                <a:solidFill>
                  <a:srgbClr val="000000"/>
                </a:solidFill>
                <a:latin typeface="Roboto"/>
              </a:rPr>
              <a:t>проп</a:t>
            </a:r>
            <a:r>
              <a:rPr lang="ru-RU" sz="2000" dirty="0">
                <a:solidFill>
                  <a:srgbClr val="000000"/>
                </a:solidFill>
                <a:latin typeface="Roboto"/>
              </a:rPr>
              <a:t>а</a:t>
            </a:r>
            <a:r>
              <a:rPr lang="en-US" sz="2000" dirty="0" err="1" smtClean="0">
                <a:solidFill>
                  <a:srgbClr val="000000"/>
                </a:solidFill>
                <a:latin typeface="Roboto"/>
              </a:rPr>
              <a:t>ганда</a:t>
            </a:r>
            <a:r>
              <a:rPr lang="en-US" sz="2000" dirty="0" smtClean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донорства</a:t>
            </a:r>
            <a:endParaRPr lang="en-US" sz="2000" dirty="0">
              <a:solidFill>
                <a:srgbClr val="000000"/>
              </a:solidFill>
              <a:latin typeface="Roboto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707982" y="8106047"/>
            <a:ext cx="15288014" cy="3590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40"/>
              </a:lnSpc>
              <a:spcBef>
                <a:spcPct val="0"/>
              </a:spcBef>
            </a:pPr>
            <a:r>
              <a:rPr lang="en-US" sz="2000" dirty="0">
                <a:solidFill>
                  <a:srgbClr val="000000"/>
                </a:solidFill>
                <a:latin typeface="Roboto"/>
              </a:rPr>
              <a:t>Поддержка и пропаганда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практик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здорового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образа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жизни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правильного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питания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и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сбережения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здоровья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707982" y="8885655"/>
            <a:ext cx="15480506" cy="3536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40"/>
              </a:lnSpc>
              <a:spcBef>
                <a:spcPct val="0"/>
              </a:spcBef>
            </a:pPr>
            <a:r>
              <a:rPr lang="en-US" sz="2000" dirty="0" err="1">
                <a:solidFill>
                  <a:srgbClr val="000000"/>
                </a:solidFill>
                <a:latin typeface="Roboto"/>
              </a:rPr>
              <a:t>Развитие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независимой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системы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оценки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качества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работы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медицинских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организаций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(в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том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числе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вспомогательного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персонала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808</TotalTime>
  <Words>4687</Words>
  <Application>Microsoft Office PowerPoint</Application>
  <PresentationFormat>Произвольный</PresentationFormat>
  <Paragraphs>502</Paragraphs>
  <Slides>75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75</vt:i4>
      </vt:variant>
    </vt:vector>
  </HeadingPairs>
  <TitlesOfParts>
    <vt:vector size="85" baseType="lpstr">
      <vt:lpstr>Calibri</vt:lpstr>
      <vt:lpstr>Roboto</vt:lpstr>
      <vt:lpstr>Roboto Italics</vt:lpstr>
      <vt:lpstr>League Spartan Bold</vt:lpstr>
      <vt:lpstr>Arial</vt:lpstr>
      <vt:lpstr>Arimo</vt:lpstr>
      <vt:lpstr>Roboto Bold Italics</vt:lpstr>
      <vt:lpstr>Roboto Bold</vt:lpstr>
      <vt:lpstr>Times New Roman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and Orange Geometric Education Pitch Deck Presentation</dc:title>
  <dc:creator>Баранова Надежда Игоревна</dc:creator>
  <cp:lastModifiedBy>Баранова Надежда Игоревна</cp:lastModifiedBy>
  <cp:revision>40</cp:revision>
  <cp:lastPrinted>2023-02-13T11:40:46Z</cp:lastPrinted>
  <dcterms:created xsi:type="dcterms:W3CDTF">2006-08-16T00:00:00Z</dcterms:created>
  <dcterms:modified xsi:type="dcterms:W3CDTF">2023-02-14T02:20:18Z</dcterms:modified>
  <dc:identifier>DAEgHb5subI</dc:identifier>
</cp:coreProperties>
</file>