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3" r:id="rId1"/>
  </p:sldMasterIdLst>
  <p:sldIdLst>
    <p:sldId id="258" r:id="rId2"/>
    <p:sldId id="260" r:id="rId3"/>
    <p:sldId id="264" r:id="rId4"/>
    <p:sldId id="263" r:id="rId5"/>
    <p:sldId id="262" r:id="rId6"/>
    <p:sldId id="265" r:id="rId7"/>
    <p:sldId id="266" r:id="rId8"/>
    <p:sldId id="267" r:id="rId9"/>
    <p:sldId id="269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33CC"/>
    <a:srgbClr val="00CC00"/>
    <a:srgbClr val="CC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91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254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4310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2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9790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688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301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81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291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545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00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12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60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5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48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753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10ED6-3ED8-496F-A5F5-771172329257}" type="datetimeFigureOut">
              <a:rPr lang="ru-RU" smtClean="0"/>
              <a:t>24.09.2018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3EE4F11-77FE-4165-B666-D5D3C429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1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082" y="400743"/>
            <a:ext cx="9926447" cy="125660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Aharoni" panose="02010803020104030203" pitchFamily="2" charset="-79"/>
              </a:rPr>
              <a:t>Областная программа:</a:t>
            </a:r>
            <a:br>
              <a:rPr lang="ru-RU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Aharoni" panose="02010803020104030203" pitchFamily="2" charset="-79"/>
              </a:rPr>
            </a:br>
            <a:r>
              <a:rPr lang="ru-RU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Aharoni" panose="02010803020104030203" pitchFamily="2" charset="-79"/>
              </a:rPr>
              <a:t>«Доброе сердце изменит мир вокруг!»</a:t>
            </a:r>
            <a:endParaRPr lang="ru-RU" b="1" dirty="0">
              <a:ln w="13462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75" y="2777568"/>
            <a:ext cx="5541917" cy="38608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77216" y="2123144"/>
            <a:ext cx="7438768" cy="17440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ts val="6000"/>
              </a:lnSpc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Социальный склад</a:t>
            </a:r>
          </a:p>
          <a:p>
            <a:pPr algn="ctr">
              <a:lnSpc>
                <a:spcPts val="6000"/>
              </a:lnSpc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НРБОО «Источник жизни»</a:t>
            </a:r>
            <a:b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glow rad="50800">
                    <a:srgbClr val="FFFF00">
                      <a:alpha val="8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glow rad="50800">
                  <a:srgbClr val="FFFF00">
                    <a:alpha val="8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77216" y="4844928"/>
            <a:ext cx="4737165" cy="14283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Россия, г. Новосибирск,</a:t>
            </a:r>
          </a:p>
          <a:p>
            <a:pPr algn="ctr"/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Первомайский район,</a:t>
            </a:r>
          </a:p>
          <a:p>
            <a:pPr algn="ctr"/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ул. Тенистая, д.6</a:t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b="1" dirty="0">
              <a:ln w="9525">
                <a:solidFill>
                  <a:schemeClr val="tx1"/>
                </a:solidFill>
                <a:prstDash val="solid"/>
              </a:ln>
              <a:solidFill>
                <a:srgbClr val="00CC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7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47899" y="1482036"/>
            <a:ext cx="7839075" cy="35323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lnSpc>
                <a:spcPts val="8500"/>
              </a:lnSpc>
            </a:pPr>
            <a:r>
              <a:rPr lang="ru-RU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</a:rPr>
              <a:t>Доброе </a:t>
            </a:r>
            <a:r>
              <a:rPr lang="ru-RU" sz="10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</a:rPr>
              <a:t>сердце</a:t>
            </a:r>
          </a:p>
          <a:p>
            <a:pPr algn="ctr">
              <a:lnSpc>
                <a:spcPts val="8500"/>
              </a:lnSpc>
            </a:pPr>
            <a:r>
              <a:rPr lang="ru-RU" sz="10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</a:rPr>
              <a:t>изменит </a:t>
            </a:r>
            <a:r>
              <a:rPr lang="ru-RU" sz="10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</a:rPr>
              <a:t>мир вокруг</a:t>
            </a:r>
            <a:r>
              <a:rPr lang="ru-RU" sz="10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Monotype Corsiva" panose="03010101010201010101" pitchFamily="66" charset="0"/>
              </a:rPr>
              <a:t>!</a:t>
            </a:r>
            <a:endParaRPr lang="ru-RU" sz="105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13"/>
          <a:stretch/>
        </p:blipFill>
        <p:spPr>
          <a:xfrm>
            <a:off x="371475" y="279938"/>
            <a:ext cx="2548798" cy="19108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875" y="3798280"/>
            <a:ext cx="3505200" cy="29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8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324" y="2371278"/>
            <a:ext cx="6802985" cy="42934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relaxedInset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396354" y="838200"/>
            <a:ext cx="1156704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57300"/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Мы открыли склад, который помогает нуждающимся одиноким и </a:t>
            </a:r>
            <a:r>
              <a:rPr lang="ru-RU" sz="2800" b="1" dirty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многодетным </a:t>
            </a:r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мамам как г.Новосибирска, так и Новосибирской области. Это начало масштабного движения,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которое охватит практи-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чески все слои населения,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нуждающихся в помощи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и поддержке.</a:t>
            </a:r>
          </a:p>
          <a:p>
            <a:pPr>
              <a:spcBef>
                <a:spcPts val="1200"/>
              </a:spcBef>
            </a:pPr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В наших планах открытие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социальных складов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в каждом районе г.Ново-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сибирска и в других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городах на территории</a:t>
            </a:r>
          </a:p>
          <a:p>
            <a:r>
              <a:rPr lang="ru-RU" sz="2800" b="1" dirty="0" smtClean="0">
                <a:ln w="31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993300"/>
                </a:solidFill>
              </a:rPr>
              <a:t>Российской Федерации</a:t>
            </a:r>
            <a:endParaRPr lang="ru-RU" sz="2800" b="1" dirty="0">
              <a:ln w="3175"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1171" y="133784"/>
            <a:ext cx="7353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социального склада</a:t>
            </a:r>
            <a:endParaRPr lang="ru-RU" sz="4000" b="1" dirty="0">
              <a:ln w="0"/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600325" y="742950"/>
            <a:ext cx="7222085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09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76201"/>
            <a:ext cx="3265714" cy="4495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1"/>
          <a:stretch/>
        </p:blipFill>
        <p:spPr>
          <a:xfrm>
            <a:off x="2467348" y="3819400"/>
            <a:ext cx="4384853" cy="28926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2"/>
          <a:stretch/>
        </p:blipFill>
        <p:spPr>
          <a:xfrm>
            <a:off x="7134226" y="3819400"/>
            <a:ext cx="4859884" cy="2896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07350" y="109101"/>
            <a:ext cx="7245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дело приносит радость</a:t>
            </a:r>
            <a:endParaRPr lang="ru-RU" sz="4000" b="1" dirty="0">
              <a:ln w="0"/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352925" y="718267"/>
            <a:ext cx="7222085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93035" y="797937"/>
            <a:ext cx="8143255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За 1,5 года НРБОО «Источник жизни» оказал помощь более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2500 мамам </a:t>
            </a:r>
            <a:r>
              <a:rPr lang="ru-RU" sz="1900" b="1" spc="60" dirty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их </a:t>
            </a:r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детям (в том числе детям-инвалидам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и приемным детям).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Люди получают </a:t>
            </a:r>
            <a:r>
              <a:rPr lang="ru-RU" sz="1900" b="1" spc="60" dirty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поддержку и </a:t>
            </a:r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надежду.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Практически все мамы становятся волонтёрами нашей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организации.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Помощь вещами высвобождает в семьях финансы</a:t>
            </a:r>
          </a:p>
          <a:p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на жизненно необходимые расходы (лекарства,</a:t>
            </a:r>
          </a:p>
          <a:p>
            <a:r>
              <a:rPr lang="ru-RU" sz="1900" b="1" spc="60" dirty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мед.помощь для больных детей, покупка средств</a:t>
            </a:r>
          </a:p>
          <a:p>
            <a:r>
              <a:rPr lang="ru-RU" sz="1900" b="1" spc="60" dirty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900" b="1" spc="60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для ухода за детьми-инвалидами, …)</a:t>
            </a:r>
            <a:endParaRPr lang="ru-RU" sz="1900" b="1" spc="60" dirty="0">
              <a:ln w="0"/>
              <a:solidFill>
                <a:srgbClr val="99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550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09" y="209550"/>
            <a:ext cx="4971581" cy="64478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8421" y="1362075"/>
            <a:ext cx="6117380" cy="36490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Дружная команда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НРБОО «Источник жизни»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радостью принимает участие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проектах и мероприятиях,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которые проходят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Первомайском районе,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также в других районах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г.Новосибирска</a:t>
            </a:r>
            <a:endParaRPr lang="ru-RU" sz="2800" b="1" dirty="0">
              <a:ln w="0"/>
              <a:solidFill>
                <a:srgbClr val="99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0737" y="381434"/>
            <a:ext cx="40622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мы сила!</a:t>
            </a:r>
            <a:endParaRPr lang="ru-RU" sz="4000" b="1" dirty="0">
              <a:ln w="0"/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924675" y="990600"/>
            <a:ext cx="3914775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160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70" y="3633989"/>
            <a:ext cx="4099495" cy="298694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CC0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06" y="135824"/>
            <a:ext cx="3674450" cy="549345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33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5660" r="12877" b="5602"/>
          <a:stretch/>
        </p:blipFill>
        <p:spPr>
          <a:xfrm>
            <a:off x="7934325" y="3849262"/>
            <a:ext cx="4114800" cy="286586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8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174855" y="1082049"/>
            <a:ext cx="7874270" cy="232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Волонтёры НРБОО «Источник жизни»</a:t>
            </a:r>
          </a:p>
          <a:p>
            <a:pPr algn="ctr"/>
            <a:r>
              <a:rPr lang="ru-RU" sz="26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помогают сделать наш</a:t>
            </a:r>
          </a:p>
          <a:p>
            <a:pPr algn="ctr"/>
            <a:r>
              <a:rPr lang="ru-RU" sz="26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любимый город чистым и красивым</a:t>
            </a:r>
          </a:p>
          <a:p>
            <a:pPr algn="ctr"/>
            <a:endParaRPr lang="ru-RU" sz="1500" b="1" dirty="0">
              <a:ln w="0"/>
              <a:solidFill>
                <a:srgbClr val="99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6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готовы принимать участие в социальных</a:t>
            </a:r>
          </a:p>
          <a:p>
            <a:pPr algn="ctr"/>
            <a:r>
              <a:rPr lang="ru-RU" sz="26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проектах нашего города, области и страны!</a:t>
            </a:r>
            <a:endParaRPr lang="ru-RU" sz="2600" b="1" dirty="0">
              <a:ln w="0"/>
              <a:solidFill>
                <a:srgbClr val="99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2016" y="257609"/>
            <a:ext cx="66766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мамочка - волонтёр</a:t>
            </a:r>
            <a:endParaRPr lang="ru-RU" sz="4000" b="1" dirty="0">
              <a:ln w="0"/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143500" y="866775"/>
            <a:ext cx="6400800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9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7088" y="1281571"/>
            <a:ext cx="11109131" cy="4642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7675"/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Цели открытия </a:t>
            </a:r>
            <a:r>
              <a:rPr lang="ru-RU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социального </a:t>
            </a: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магазина:</a:t>
            </a:r>
          </a:p>
          <a:p>
            <a:pPr>
              <a:lnSpc>
                <a:spcPts val="3200"/>
              </a:lnSpc>
              <a:spcBef>
                <a:spcPts val="600"/>
              </a:spcBef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получение дохода на содержание и развитие социального склада;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рабочие места для женщин, получивших помощь;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реализация благотворительных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проектов (финансирование</a:t>
            </a:r>
          </a:p>
          <a:p>
            <a:pPr>
              <a:lnSpc>
                <a:spcPts val="3200"/>
              </a:lnSpc>
            </a:pPr>
            <a:r>
              <a:rPr lang="ru-RU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операций и лечения детей,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приобретение оборудования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для инвалидов, помощь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пожилым людям);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развитие социальной сферы</a:t>
            </a:r>
          </a:p>
          <a:p>
            <a:pPr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города Новосибирска.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42119" y="373628"/>
            <a:ext cx="9992351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Финансы и помощь: социальный магази</a:t>
            </a:r>
            <a:r>
              <a:rPr lang="ru-RU" sz="4000" b="1" dirty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8794" y="857250"/>
            <a:ext cx="9902206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32" y="2664767"/>
            <a:ext cx="5790753" cy="38623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076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074" y="212544"/>
            <a:ext cx="4964251" cy="64530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9124" y="2038350"/>
            <a:ext cx="6603090" cy="360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Деятельность НРБОО «Источник жизни»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была отмечена </a:t>
            </a:r>
            <a:r>
              <a:rPr lang="ru-RU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эрией,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администрациями, депутатами и всеми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структурами, с которыми мы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сотрудничали</a:t>
            </a:r>
          </a:p>
          <a:p>
            <a:pPr algn="ctr"/>
            <a:endParaRPr lang="ru-RU" sz="15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Мы помогаем решать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социально важные вопросы</a:t>
            </a:r>
          </a:p>
          <a:p>
            <a:pPr algn="ctr">
              <a:lnSpc>
                <a:spcPts val="3200"/>
              </a:lnSpc>
            </a:pPr>
            <a:r>
              <a:rPr lang="ru-RU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территории нашего региона</a:t>
            </a:r>
            <a:endParaRPr lang="ru-RU" sz="24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245" y="1092339"/>
            <a:ext cx="68823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spc="-150" dirty="0" smtClean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Партнёрство и взаимодействие</a:t>
            </a:r>
            <a:endParaRPr lang="ru-RU" sz="4000" b="1" spc="-150" dirty="0">
              <a:ln w="0"/>
              <a:solidFill>
                <a:srgbClr val="0033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89122" y="1701505"/>
            <a:ext cx="6761356" cy="347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91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99" y="130628"/>
            <a:ext cx="4964251" cy="65967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963" y="1524000"/>
            <a:ext cx="664637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НРБОО «Источник жизни»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много планов развития 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благотворительной деятельности</a:t>
            </a:r>
          </a:p>
          <a:p>
            <a:pPr algn="ctr"/>
            <a:endParaRPr lang="ru-RU" sz="15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выражаем огромную благодарность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Главе администрации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Первомайского района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Новоселову Виталию Валерьевичу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помощь в развитии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очень важного и социально значимого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проекта помощи нуждающимся людям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39863" y="554603"/>
            <a:ext cx="4829720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dirty="0" smtClean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развитии</a:t>
            </a:r>
            <a:endParaRPr lang="ru-RU" sz="4000" b="1" dirty="0">
              <a:ln w="0"/>
              <a:solidFill>
                <a:srgbClr val="0033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410325" y="1047750"/>
            <a:ext cx="4676775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51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езентация_Саша_скла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6741663" y="1634641"/>
            <a:ext cx="6541079" cy="3597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0231" y="2156513"/>
            <a:ext cx="558197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Александра – мама, которая</a:t>
            </a:r>
          </a:p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получила помощь на складе</a:t>
            </a:r>
          </a:p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НРБОО «Источник жизни»</a:t>
            </a:r>
          </a:p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стала нашим волонтёром,</a:t>
            </a:r>
          </a:p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чтобы помогать другим</a:t>
            </a:r>
          </a:p>
          <a:p>
            <a:pPr algn="ctr">
              <a:lnSpc>
                <a:spcPts val="4000"/>
              </a:lnSpc>
            </a:pPr>
            <a:r>
              <a:rPr lang="ru-RU" sz="2800" b="1" dirty="0" smtClean="0">
                <a:ln w="0"/>
                <a:solidFill>
                  <a:srgbClr val="99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нуждающимся мамочкам</a:t>
            </a:r>
            <a:endParaRPr lang="ru-RU" sz="2800" b="1" dirty="0">
              <a:ln w="0"/>
              <a:solidFill>
                <a:srgbClr val="99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84570" y="6195556"/>
            <a:ext cx="112883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2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99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видео</a:t>
            </a:r>
            <a:endParaRPr lang="ru-RU" sz="2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9933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858" y="1294044"/>
            <a:ext cx="7635808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4000" b="1" spc="-150" dirty="0" smtClean="0">
                <a:ln w="0"/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волонтёрского движения</a:t>
            </a:r>
            <a:endParaRPr lang="ru-RU" sz="4000" b="1" spc="-150" dirty="0">
              <a:ln w="0"/>
              <a:solidFill>
                <a:srgbClr val="0033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84819" y="1789073"/>
            <a:ext cx="7389542" cy="0"/>
          </a:xfrm>
          <a:prstGeom prst="line">
            <a:avLst/>
          </a:prstGeom>
          <a:ln w="190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34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3085</TotalTime>
  <Words>396</Words>
  <Application>Microsoft Office PowerPoint</Application>
  <PresentationFormat>Широкоэкранный</PresentationFormat>
  <Paragraphs>89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Aharoni</vt:lpstr>
      <vt:lpstr>Arial</vt:lpstr>
      <vt:lpstr>Arial Black</vt:lpstr>
      <vt:lpstr>Century Gothic</vt:lpstr>
      <vt:lpstr>Monotype Corsiva</vt:lpstr>
      <vt:lpstr>Times New Roman</vt:lpstr>
      <vt:lpstr>Wingdings 3</vt:lpstr>
      <vt:lpstr>Легкий дым</vt:lpstr>
      <vt:lpstr>Областная программа: «Доброе сердце изменит мир вокруг!»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</dc:title>
  <dc:creator>Пользователь</dc:creator>
  <cp:lastModifiedBy>Пользователь</cp:lastModifiedBy>
  <cp:revision>61</cp:revision>
  <dcterms:created xsi:type="dcterms:W3CDTF">2018-09-19T01:39:02Z</dcterms:created>
  <dcterms:modified xsi:type="dcterms:W3CDTF">2018-09-24T19:45:01Z</dcterms:modified>
</cp:coreProperties>
</file>